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sldIdLst>
    <p:sldId id="272" r:id="rId2"/>
    <p:sldId id="278" r:id="rId3"/>
    <p:sldId id="277" r:id="rId4"/>
    <p:sldId id="287" r:id="rId5"/>
    <p:sldId id="288" r:id="rId6"/>
    <p:sldId id="283" r:id="rId7"/>
    <p:sldId id="279" r:id="rId8"/>
    <p:sldId id="281" r:id="rId9"/>
    <p:sldId id="286" r:id="rId10"/>
    <p:sldId id="284" r:id="rId11"/>
    <p:sldId id="260" r:id="rId12"/>
    <p:sldId id="263" r:id="rId13"/>
    <p:sldId id="276" r:id="rId14"/>
    <p:sldId id="262" r:id="rId15"/>
    <p:sldId id="257" r:id="rId16"/>
    <p:sldId id="261" r:id="rId17"/>
    <p:sldId id="264" r:id="rId18"/>
    <p:sldId id="265" r:id="rId19"/>
    <p:sldId id="259" r:id="rId20"/>
    <p:sldId id="267" r:id="rId21"/>
    <p:sldId id="271" r:id="rId22"/>
    <p:sldId id="266" r:id="rId23"/>
    <p:sldId id="258" r:id="rId24"/>
    <p:sldId id="268" r:id="rId25"/>
    <p:sldId id="273" r:id="rId26"/>
    <p:sldId id="269" r:id="rId27"/>
    <p:sldId id="270" r:id="rId28"/>
    <p:sldId id="275" r:id="rId29"/>
    <p:sldId id="274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DBED8755-B7E9-4193-BD17-5A96E57A7B93}" type="datetimeFigureOut">
              <a:rPr lang="ru-RU" smtClean="0"/>
              <a:t>01.08.2026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1A83-BBE1-4853-AC0B-1186BFDF2BB6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393700" ty="-82550" sx="35000" sy="3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2056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D8755-B7E9-4193-BD17-5A96E57A7B93}" type="datetimeFigureOut">
              <a:rPr lang="ru-RU" smtClean="0"/>
              <a:t>01.08.2026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1A83-BBE1-4853-AC0B-1186BFDF2B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130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D8755-B7E9-4193-BD17-5A96E57A7B93}" type="datetimeFigureOut">
              <a:rPr lang="ru-RU" smtClean="0"/>
              <a:t>01.08.2026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1A83-BBE1-4853-AC0B-1186BFDF2BB6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4508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D8755-B7E9-4193-BD17-5A96E57A7B93}" type="datetimeFigureOut">
              <a:rPr lang="ru-RU" smtClean="0"/>
              <a:t>01.08.2026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1A83-BBE1-4853-AC0B-1186BFDF2B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04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D8755-B7E9-4193-BD17-5A96E57A7B93}" type="datetimeFigureOut">
              <a:rPr lang="ru-RU" smtClean="0"/>
              <a:t>01.08.2026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1A83-BBE1-4853-AC0B-1186BFDF2BB6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0" y="0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393700" ty="-82550" sx="35000" sy="3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89664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D8755-B7E9-4193-BD17-5A96E57A7B93}" type="datetimeFigureOut">
              <a:rPr lang="ru-RU" smtClean="0"/>
              <a:t>01.08.2026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1A83-BBE1-4853-AC0B-1186BFDF2B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7192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D8755-B7E9-4193-BD17-5A96E57A7B93}" type="datetimeFigureOut">
              <a:rPr lang="ru-RU" smtClean="0"/>
              <a:t>01.08.2026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1A83-BBE1-4853-AC0B-1186BFDF2B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1199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D8755-B7E9-4193-BD17-5A96E57A7B93}" type="datetimeFigureOut">
              <a:rPr lang="ru-RU" smtClean="0"/>
              <a:t>01.08.2026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1A83-BBE1-4853-AC0B-1186BFDF2B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7288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D8755-B7E9-4193-BD17-5A96E57A7B93}" type="datetimeFigureOut">
              <a:rPr lang="ru-RU" smtClean="0"/>
              <a:t>01.08.2026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1A83-BBE1-4853-AC0B-1186BFDF2B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7138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D8755-B7E9-4193-BD17-5A96E57A7B93}" type="datetimeFigureOut">
              <a:rPr lang="ru-RU" smtClean="0"/>
              <a:t>01.08.2026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1A83-BBE1-4853-AC0B-1186BFDF2B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7611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D8755-B7E9-4193-BD17-5A96E57A7B93}" type="datetimeFigureOut">
              <a:rPr lang="ru-RU" smtClean="0"/>
              <a:t>01.08.2026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1A83-BBE1-4853-AC0B-1186BFDF2BB6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9917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BED8755-B7E9-4193-BD17-5A96E57A7B93}" type="datetimeFigureOut">
              <a:rPr lang="ru-RU" smtClean="0"/>
              <a:t>01.08.2026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1FE71A83-BBE1-4853-AC0B-1186BFDF2BB6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2892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irbis.kkdb.ru/web/index.php?LNG=&amp;Z21ID=&amp;I21DBN=KDEK&amp;P21DBN=KDEK&amp;S21STN=1&amp;S21REF=&amp;S21FMT=fullwebr&amp;C21COM=S&amp;S21CNR=&amp;S21P01=0&amp;S21P02=1&amp;S21P03=A=&amp;S21STR=%D0%9A%D0%BE%D0%BF%D0%BE%D0%BD%D1%81,%20%D0%A5%D0%B0%D1%83%D0%BC%D0%B5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view.nebdeti.ru/web/viewer.html?item_id=52e6fa5d-f82c-4318-8dc0-e080fa63a586#page=1&amp;spread=2&amp;zoom=page-fit" TargetMode="External"/><Relationship Id="rId7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0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microsoft.com/office/2007/relationships/hdphoto" Target="../media/hdphoto1.wdp"/><Relationship Id="rId4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jpeg"/><Relationship Id="rId4" Type="http://schemas.openxmlformats.org/officeDocument/2006/relationships/image" Target="../media/image6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png"/><Relationship Id="rId4" Type="http://schemas.openxmlformats.org/officeDocument/2006/relationships/image" Target="../media/image7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93.png"/><Relationship Id="rId7" Type="http://schemas.openxmlformats.org/officeDocument/2006/relationships/image" Target="../media/image95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94.png"/><Relationship Id="rId10" Type="http://schemas.openxmlformats.org/officeDocument/2006/relationships/image" Target="../media/image97.png"/><Relationship Id="rId4" Type="http://schemas.microsoft.com/office/2007/relationships/hdphoto" Target="../media/hdphoto2.wdp"/><Relationship Id="rId9" Type="http://schemas.microsoft.com/office/2007/relationships/hdphoto" Target="../media/hdphoto4.wdp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E5053E1C-C0FE-4EA1-9025-628841FA88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161" y="304657"/>
            <a:ext cx="9294920" cy="6248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9D2EAAA-EF78-45D2-9802-C9E86F2F3974}"/>
              </a:ext>
            </a:extLst>
          </p:cNvPr>
          <p:cNvSpPr txBox="1"/>
          <p:nvPr/>
        </p:nvSpPr>
        <p:spPr>
          <a:xfrm>
            <a:off x="1748901" y="1599287"/>
            <a:ext cx="853144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чём говорят</a:t>
            </a:r>
          </a:p>
          <a:p>
            <a:pPr algn="ctr"/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предметы и вещи</a:t>
            </a:r>
          </a:p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(цикл обзоров «Понедельник начинается с книг»)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Летнему книжному марафону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1209D8A-C30D-48B6-9828-51AF4DDCA47B}"/>
              </a:ext>
            </a:extLst>
          </p:cNvPr>
          <p:cNvSpPr txBox="1"/>
          <p:nvPr/>
        </p:nvSpPr>
        <p:spPr>
          <a:xfrm>
            <a:off x="4483223" y="5548543"/>
            <a:ext cx="40748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Красноярск. 2026. 27 июля</a:t>
            </a:r>
          </a:p>
        </p:txBody>
      </p:sp>
    </p:spTree>
    <p:extLst>
      <p:ext uri="{BB962C8B-B14F-4D97-AF65-F5344CB8AC3E}">
        <p14:creationId xmlns:p14="http://schemas.microsoft.com/office/powerpoint/2010/main" val="37816368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 l="24986" t="30645" r="52820" b="33984"/>
          <a:stretch>
            <a:fillRect/>
          </a:stretch>
        </p:blipFill>
        <p:spPr bwMode="auto">
          <a:xfrm>
            <a:off x="218364" y="272955"/>
            <a:ext cx="3029803" cy="3862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09266" y="4126034"/>
            <a:ext cx="305255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Century Gothic" pitchFamily="34" charset="0"/>
              </a:rPr>
              <a:t> </a:t>
            </a:r>
            <a:r>
              <a:rPr lang="ru-RU" sz="1600" b="1" dirty="0" err="1">
                <a:latin typeface="Century Gothic" pitchFamily="34" charset="0"/>
                <a:hlinkClick r:id="rId3"/>
              </a:rPr>
              <a:t>Копонс</a:t>
            </a:r>
            <a:r>
              <a:rPr lang="ru-RU" sz="1600" b="1" dirty="0">
                <a:latin typeface="Century Gothic" pitchFamily="34" charset="0"/>
                <a:hlinkClick r:id="rId3"/>
              </a:rPr>
              <a:t>, </a:t>
            </a:r>
            <a:r>
              <a:rPr lang="ru-RU" sz="1600" b="1" dirty="0" err="1">
                <a:latin typeface="Century Gothic" pitchFamily="34" charset="0"/>
                <a:hlinkClick r:id="rId3"/>
              </a:rPr>
              <a:t>Хауме</a:t>
            </a:r>
            <a:r>
              <a:rPr lang="ru-RU" sz="1600" dirty="0">
                <a:latin typeface="Century Gothic" pitchFamily="34" charset="0"/>
              </a:rPr>
              <a:t>.  </a:t>
            </a:r>
            <a:r>
              <a:rPr lang="ru-RU" sz="1600" b="1" dirty="0">
                <a:latin typeface="Century Gothic" pitchFamily="34" charset="0"/>
              </a:rPr>
              <a:t>Музей изобретений: от колеса до смартфона</a:t>
            </a:r>
            <a:r>
              <a:rPr lang="ru-RU" sz="1600" dirty="0">
                <a:latin typeface="Century Gothic" pitchFamily="34" charset="0"/>
              </a:rPr>
              <a:t> / [автор </a:t>
            </a:r>
            <a:r>
              <a:rPr lang="ru-RU" sz="1600" dirty="0" err="1">
                <a:latin typeface="Century Gothic" pitchFamily="34" charset="0"/>
              </a:rPr>
              <a:t>Хауме</a:t>
            </a:r>
            <a:r>
              <a:rPr lang="ru-RU" sz="1600" dirty="0">
                <a:latin typeface="Century Gothic" pitchFamily="34" charset="0"/>
              </a:rPr>
              <a:t> </a:t>
            </a:r>
            <a:r>
              <a:rPr lang="ru-RU" sz="1600" dirty="0" err="1">
                <a:latin typeface="Century Gothic" pitchFamily="34" charset="0"/>
              </a:rPr>
              <a:t>Копонс</a:t>
            </a:r>
            <a:r>
              <a:rPr lang="ru-RU" sz="1600" dirty="0">
                <a:latin typeface="Century Gothic" pitchFamily="34" charset="0"/>
              </a:rPr>
              <a:t> ; </a:t>
            </a:r>
            <a:r>
              <a:rPr lang="ru-RU" sz="1600" dirty="0" err="1">
                <a:latin typeface="Century Gothic" pitchFamily="34" charset="0"/>
              </a:rPr>
              <a:t>худож</a:t>
            </a:r>
            <a:r>
              <a:rPr lang="ru-RU" sz="1600" dirty="0">
                <a:latin typeface="Century Gothic" pitchFamily="34" charset="0"/>
              </a:rPr>
              <a:t>. </a:t>
            </a:r>
            <a:r>
              <a:rPr lang="ru-RU" sz="1600" dirty="0" err="1">
                <a:latin typeface="Century Gothic" pitchFamily="34" charset="0"/>
              </a:rPr>
              <a:t>Лилиана</a:t>
            </a:r>
            <a:r>
              <a:rPr lang="ru-RU" sz="1600" dirty="0">
                <a:latin typeface="Century Gothic" pitchFamily="34" charset="0"/>
              </a:rPr>
              <a:t> </a:t>
            </a:r>
            <a:r>
              <a:rPr lang="ru-RU" sz="1600" dirty="0" err="1">
                <a:latin typeface="Century Gothic" pitchFamily="34" charset="0"/>
              </a:rPr>
              <a:t>Фортуни</a:t>
            </a:r>
            <a:r>
              <a:rPr lang="ru-RU" sz="1600" dirty="0">
                <a:latin typeface="Century Gothic" pitchFamily="34" charset="0"/>
              </a:rPr>
              <a:t> ; пер. с исп. Евгения Алисова]. - Москва : Пешком в историю, 2018. - 64 с. : </a:t>
            </a:r>
            <a:r>
              <a:rPr lang="ru-RU" sz="1600" dirty="0" err="1">
                <a:latin typeface="Century Gothic" pitchFamily="34" charset="0"/>
              </a:rPr>
              <a:t>цв</a:t>
            </a:r>
            <a:r>
              <a:rPr lang="ru-RU" sz="1600" dirty="0">
                <a:latin typeface="Century Gothic" pitchFamily="34" charset="0"/>
              </a:rPr>
              <a:t>. ил. - (Мир вокруг нас). – Текст: непосредственный. </a:t>
            </a:r>
            <a:r>
              <a:rPr lang="ru-RU" sz="1600" b="1" dirty="0">
                <a:latin typeface="Century Gothic" pitchFamily="34" charset="0"/>
              </a:rPr>
              <a:t>6+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 l="13186" t="8704" r="40294" b="13516"/>
          <a:stretch>
            <a:fillRect/>
          </a:stretch>
        </p:blipFill>
        <p:spPr bwMode="auto">
          <a:xfrm>
            <a:off x="7656394" y="245659"/>
            <a:ext cx="4285397" cy="5732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457432" y="333316"/>
            <a:ext cx="4417326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Century Gothic" pitchFamily="34" charset="0"/>
              </a:rPr>
              <a:t>Комикс – экскурсия по музею изобретений. Идём по залам, где собраны изобретения человечества (от карандаша до самолёта)</a:t>
            </a:r>
          </a:p>
          <a:p>
            <a:endParaRPr lang="ru-RU" sz="1600" dirty="0">
              <a:latin typeface="Century Gothic" pitchFamily="34" charset="0"/>
            </a:endParaRPr>
          </a:p>
          <a:p>
            <a:r>
              <a:rPr lang="ru-RU" sz="1600" b="1" dirty="0">
                <a:latin typeface="Century Gothic" pitchFamily="34" charset="0"/>
              </a:rPr>
              <a:t>История прогресса как приключение</a:t>
            </a:r>
          </a:p>
          <a:p>
            <a:endParaRPr lang="ru-RU" sz="1600" b="1" dirty="0">
              <a:latin typeface="Century Gothic" pitchFamily="34" charset="0"/>
            </a:endParaRPr>
          </a:p>
          <a:p>
            <a:r>
              <a:rPr lang="ru-RU" sz="1600" b="1" dirty="0">
                <a:latin typeface="Century Gothic" pitchFamily="34" charset="0"/>
              </a:rPr>
              <a:t>Наглядность и доступность</a:t>
            </a:r>
          </a:p>
          <a:p>
            <a:endParaRPr lang="ru-RU" sz="1600" b="1" dirty="0">
              <a:latin typeface="Century Gothic" pitchFamily="34" charset="0"/>
            </a:endParaRPr>
          </a:p>
          <a:p>
            <a:r>
              <a:rPr lang="ru-RU" sz="1600" b="1" dirty="0">
                <a:latin typeface="Century Gothic" pitchFamily="34" charset="0"/>
              </a:rPr>
              <a:t>Лаборатория изобретателя </a:t>
            </a:r>
          </a:p>
          <a:p>
            <a:r>
              <a:rPr lang="ru-RU" sz="1600" dirty="0">
                <a:latin typeface="Century Gothic" pitchFamily="34" charset="0"/>
              </a:rPr>
              <a:t>Превращаем </a:t>
            </a:r>
            <a:r>
              <a:rPr lang="ru-RU" sz="1600" dirty="0" err="1">
                <a:latin typeface="Century Gothic" pitchFamily="34" charset="0"/>
              </a:rPr>
              <a:t>азитские</a:t>
            </a:r>
            <a:r>
              <a:rPr lang="ru-RU" sz="1600" dirty="0">
                <a:latin typeface="Century Gothic" pitchFamily="34" charset="0"/>
              </a:rPr>
              <a:t> палочки для еды в щипцы; делаем персональный </a:t>
            </a:r>
            <a:r>
              <a:rPr lang="ru-RU" sz="1600" dirty="0" err="1">
                <a:latin typeface="Century Gothic" pitchFamily="34" charset="0"/>
              </a:rPr>
              <a:t>конотеатр</a:t>
            </a:r>
            <a:r>
              <a:rPr lang="ru-RU" sz="1600" dirty="0">
                <a:latin typeface="Century Gothic" pitchFamily="34" charset="0"/>
              </a:rPr>
              <a:t> с использованием смартфона или планшета; превращаем обычный зонтик в зонтик для собак.</a:t>
            </a:r>
          </a:p>
          <a:p>
            <a:endParaRPr lang="ru-RU" sz="1600" dirty="0">
              <a:latin typeface="Century Gothic" pitchFamily="34" charset="0"/>
            </a:endParaRPr>
          </a:p>
          <a:p>
            <a:r>
              <a:rPr lang="ru-RU" sz="1600" b="1" dirty="0">
                <a:latin typeface="Century Gothic" pitchFamily="34" charset="0"/>
              </a:rPr>
              <a:t>Абсурдные, бесполезные, странные, устаревшие изобретения </a:t>
            </a:r>
            <a:r>
              <a:rPr lang="ru-RU" sz="1600" dirty="0">
                <a:latin typeface="Century Gothic" pitchFamily="34" charset="0"/>
              </a:rPr>
              <a:t>(моноцикл, гамак для ног, костюм птицы, электрическая вилка и др.)</a:t>
            </a:r>
          </a:p>
          <a:p>
            <a:endParaRPr lang="ru-RU" sz="1600" b="1" dirty="0">
              <a:latin typeface="Century Gothic" pitchFamily="34" charset="0"/>
            </a:endParaRPr>
          </a:p>
          <a:p>
            <a:r>
              <a:rPr lang="ru-RU" sz="1600" dirty="0">
                <a:latin typeface="Century Gothic" pitchFamily="34" charset="0"/>
              </a:rPr>
              <a:t>Книга формирует «исследовательский подход» к жизни: ничто не берётся их ниоткуда, у всего есть происхождение!</a:t>
            </a:r>
          </a:p>
          <a:p>
            <a:endParaRPr lang="ru-RU" sz="1600" b="1" dirty="0">
              <a:latin typeface="Century Gothic" pitchFamily="34" charset="0"/>
            </a:endParaRPr>
          </a:p>
          <a:p>
            <a:endParaRPr lang="ru-RU" sz="16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E5053E1C-C0FE-4EA1-9025-628841FA88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917" y="318035"/>
            <a:ext cx="9294920" cy="6248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9D2EAAA-EF78-45D2-9802-C9E86F2F3974}"/>
              </a:ext>
            </a:extLst>
          </p:cNvPr>
          <p:cNvSpPr txBox="1"/>
          <p:nvPr/>
        </p:nvSpPr>
        <p:spPr>
          <a:xfrm>
            <a:off x="2947387" y="2186074"/>
            <a:ext cx="600130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Кухонные истории</a:t>
            </a:r>
          </a:p>
        </p:txBody>
      </p:sp>
    </p:spTree>
    <p:extLst>
      <p:ext uri="{BB962C8B-B14F-4D97-AF65-F5344CB8AC3E}">
        <p14:creationId xmlns:p14="http://schemas.microsoft.com/office/powerpoint/2010/main" val="3645462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0995BF-723A-493D-BB47-59CA2117A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2996" y="392409"/>
            <a:ext cx="6587921" cy="460498"/>
          </a:xfrm>
        </p:spPr>
        <p:txBody>
          <a:bodyPr>
            <a:noAutofit/>
          </a:bodyPr>
          <a:lstStyle/>
          <a:p>
            <a:r>
              <a:rPr lang="ru-RU" sz="2800" dirty="0">
                <a:latin typeface="Book Antiqua" panose="02040602050305030304" pitchFamily="18" charset="0"/>
              </a:rPr>
              <a:t>Осип Мандельштам «Кухня»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993AF2-A70B-4B71-B1BC-676F0A2B5B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34747" y="1104279"/>
            <a:ext cx="2611745" cy="1849730"/>
          </a:xfrm>
        </p:spPr>
        <p:txBody>
          <a:bodyPr>
            <a:noAutofit/>
          </a:bodyPr>
          <a:lstStyle/>
          <a:p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Кухня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Гудит и пляшет розовый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Сухой огонь березовый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 кухне! На кухне!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Пекутся утром солнечным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 масле на подсолнечном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Оладьи! Оладьи!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Горят огни янтарные,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Сияют, как пожарные,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Кастрюли! Кастрюли!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Шумовки и кофейники,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 терки, и сотейники —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 полках! На полках!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 варится стирка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 котле-великане,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белые рыбы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 воде-океане: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Топорщится скатерть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Большим осетром,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Плывет белорыбицей,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Вздулась шаром...</a:t>
            </a:r>
          </a:p>
          <a:p>
            <a:pPr marL="0" indent="0" algn="just">
              <a:buNone/>
            </a:pPr>
            <a:endParaRPr lang="ru-RU"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834F2A6-6C13-4DE7-9FDF-2999C83EA0F2}"/>
              </a:ext>
            </a:extLst>
          </p:cNvPr>
          <p:cNvSpPr/>
          <p:nvPr/>
        </p:nvSpPr>
        <p:spPr>
          <a:xfrm>
            <a:off x="452371" y="5312372"/>
            <a:ext cx="384995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Мандельштам, Осип. Кухня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сборник стихотворений/Осип Мандельштам; художник Мана Бронштейн.- Москва: Август, 2025.- 72 с.: ил. – (Русские поэты для детей и взрослых).- </a:t>
            </a:r>
          </a:p>
          <a:p>
            <a:pPr lvl="0"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Текст: непосредственный.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B198076-3DA8-4A31-A6E9-3E8312080436}"/>
              </a:ext>
            </a:extLst>
          </p:cNvPr>
          <p:cNvSpPr txBox="1"/>
          <p:nvPr/>
        </p:nvSpPr>
        <p:spPr>
          <a:xfrm>
            <a:off x="5286877" y="3129324"/>
            <a:ext cx="17818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Осип Мандельштам</a:t>
            </a: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F868E59F-62E5-4D39-A738-C0A6C50ABAFA}"/>
              </a:ext>
            </a:extLst>
          </p:cNvPr>
          <p:cNvSpPr/>
          <p:nvPr/>
        </p:nvSpPr>
        <p:spPr>
          <a:xfrm>
            <a:off x="3835153" y="6058938"/>
            <a:ext cx="697637" cy="51909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6+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82FAA03-015F-4E28-BA64-1476B50C1C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849" y="1102906"/>
            <a:ext cx="4027505" cy="405283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511BFCA-5919-4FC9-92C3-789188511A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5172" y="3635434"/>
            <a:ext cx="2924175" cy="30480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D2DCB78-5127-49D7-B7CA-77FEEBC9B6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6977" y="1612213"/>
            <a:ext cx="2162866" cy="2291779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264CD516-AA35-4A9F-A2EC-E3D272EFE3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6123" y="1249006"/>
            <a:ext cx="3203359" cy="1801889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6D99778A-057D-419C-8046-BF511C0660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33235" y="4355112"/>
            <a:ext cx="1826608" cy="184973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28335653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126F2C-9CC7-428A-A123-940FA2632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2597" y="212354"/>
            <a:ext cx="10802156" cy="355817"/>
          </a:xfrm>
        </p:spPr>
        <p:txBody>
          <a:bodyPr>
            <a:noAutofit/>
          </a:bodyPr>
          <a:lstStyle/>
          <a:p>
            <a:r>
              <a:rPr lang="ru-RU" sz="2800" dirty="0">
                <a:latin typeface="Book Antiqua" panose="02040602050305030304" pitchFamily="18" charset="0"/>
              </a:rPr>
              <a:t>Ольга Лукас «Путешествие на край кухни»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F40122F-76E0-4EBD-9FD8-DDE6449C76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1915" y="756915"/>
            <a:ext cx="5792837" cy="2742137"/>
          </a:xfrm>
        </p:spPr>
        <p:txBody>
          <a:bodyPr>
            <a:noAutofit/>
          </a:bodyPr>
          <a:lstStyle/>
          <a:p>
            <a:pPr algn="just"/>
            <a:r>
              <a:rPr lang="ru-RU" sz="1600" i="1" dirty="0"/>
              <a:t>«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сказочная повесть для детей, где главные герои — столовые приборы: вилка Вика (сокращение от «вилка Катина»), ножик Нока («ножик Катин») и ложка Зелёная (ЛоКа). История начинается с пропажи Зелёной, которая любила сочинять и рассказывать сказки. Вика и Нока отправляются в путешествие по кухне, чтобы её найти.</a:t>
            </a:r>
          </a:p>
          <a:p>
            <a:pPr algn="just"/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пути их ждут разные испытания: встречи с другими приборами (например, с семейством «Для Торта» или одноразовыми ножами), опасные моменты и главный враг — домашний рыжий кот, который любит гонять мелкие предметы. Героям предстоит преодолеть множество препятствий, чтобы успеть вернуться, пока не проснулись люди. »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(Лабиринт)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7D73599-3B8E-421F-9151-FD598A000A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915" r="30128"/>
          <a:stretch/>
        </p:blipFill>
        <p:spPr>
          <a:xfrm>
            <a:off x="590364" y="850915"/>
            <a:ext cx="3462291" cy="462593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9A17DAA-7893-4555-8375-E3AD49690FE5}"/>
              </a:ext>
            </a:extLst>
          </p:cNvPr>
          <p:cNvSpPr/>
          <p:nvPr/>
        </p:nvSpPr>
        <p:spPr>
          <a:xfrm>
            <a:off x="395651" y="5601263"/>
            <a:ext cx="370198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Лукас, Ольга. Путешествие на край кухни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Ольга Лукас; художник Мария Павлова. - Санкт-Петербург; Москва: Речь, 2018. - 96 с.: цв. ил. –</a:t>
            </a: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Текст: непосредственный.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C88ADA5-3238-4A28-8F6A-90C4F3FDB4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2505" y="6203761"/>
            <a:ext cx="719390" cy="54259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47935E3-6CE9-4028-8CDE-EA96CB94B2E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0000"/>
          <a:stretch/>
        </p:blipFill>
        <p:spPr>
          <a:xfrm>
            <a:off x="4263331" y="3473575"/>
            <a:ext cx="1963445" cy="2552479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99CE41D-5588-4392-89CA-079784981F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5904" y="3973387"/>
            <a:ext cx="2332704" cy="174816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ECF8F95-6ED4-4479-B7F9-5E6D7BFF6D8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0000"/>
          <a:stretch/>
        </p:blipFill>
        <p:spPr>
          <a:xfrm>
            <a:off x="5764194" y="5213991"/>
            <a:ext cx="1220827" cy="158707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ECFBB6A-B43B-4A2B-8D3E-7F72E71393A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3931" b="8399"/>
          <a:stretch/>
        </p:blipFill>
        <p:spPr>
          <a:xfrm>
            <a:off x="8365040" y="4093842"/>
            <a:ext cx="3699712" cy="2430751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7B63443-0378-44B8-A89C-65F9EB0E8F3A}"/>
              </a:ext>
            </a:extLst>
          </p:cNvPr>
          <p:cNvSpPr txBox="1"/>
          <p:nvPr/>
        </p:nvSpPr>
        <p:spPr>
          <a:xfrm>
            <a:off x="4813326" y="3076648"/>
            <a:ext cx="12826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Ольга Лукас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DB74BEE-4DC3-4868-BCB8-0113571E398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70227" y="870927"/>
            <a:ext cx="1549652" cy="2213789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1246035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6864F8-CB67-4EBB-B72F-D7218E5BD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712" y="0"/>
            <a:ext cx="11462440" cy="682440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latin typeface="Book Antiqua" panose="02040602050305030304" pitchFamily="18" charset="0"/>
              </a:rPr>
              <a:t>Кристина Стрельникова «Мой сосед по холодильнику»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CB4CED2-637A-4C1A-AA7C-96F4E77A92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1236" y="578843"/>
            <a:ext cx="5012395" cy="211671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 вашем холодильнике водятся Ненатупы? Может быть, в нём теснятся Надоедалы? Или разыгрались Колотушки? Об этих загадочных существах может рассказать древний житель - Генрих Сырный из рода Гдетотутов. Вот только он страшно расстроен, ведь пропал его сосед по холодильнику, лучший друг Гдетотутов, Ледкин. Под подозрением - маленький Пожеваль-чик. Придётся Генриху Сырному покинуть уютный холодильный дом и пуститься на поиски соседа. Нужно спасти Ледкина! Без него грустят белые олени и снежные барабаны. Узнайте, какая увлекательная секретная жизнь кипит внутри холодильника, пока Приносители не открывают дверцу...(Лабиринт)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796B31-7C50-40D4-A4EE-A9E285CC37FF}"/>
              </a:ext>
            </a:extLst>
          </p:cNvPr>
          <p:cNvSpPr txBox="1"/>
          <p:nvPr/>
        </p:nvSpPr>
        <p:spPr>
          <a:xfrm>
            <a:off x="4730583" y="2845122"/>
            <a:ext cx="21717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Кристина Стрельникова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F2A99BA-9F1D-4249-B44B-2EA4EB0267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0742" y="6148031"/>
            <a:ext cx="707197" cy="54868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4FF1F94-F972-46AE-B4C7-C338427948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496" y="682440"/>
            <a:ext cx="3652230" cy="470630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85A6796-57ED-4B40-BCC9-64B91FE01E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7250" y="853997"/>
            <a:ext cx="2723986" cy="182275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4596D117-56B6-406E-B107-9F5EB03CF7A0}"/>
              </a:ext>
            </a:extLst>
          </p:cNvPr>
          <p:cNvSpPr/>
          <p:nvPr/>
        </p:nvSpPr>
        <p:spPr>
          <a:xfrm>
            <a:off x="482518" y="5507361"/>
            <a:ext cx="3206208" cy="1070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ru-RU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Стрельникова, Кристина. Мой сосед по холодильнику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/К. Стрельникова; иллюстрации Е. Соповой.-Ростов на Дону: Феникс, 2023.- 50 с.: ил.- (Сказочное детство).-Текст: непосредственный.</a:t>
            </a:r>
            <a:endParaRPr lang="ru-RU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44E29EA-286A-4B90-A033-CDAFCA3D7B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01632" y="3897586"/>
            <a:ext cx="4572000" cy="28575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A1DACDE-BF2E-4FF1-A390-49B76B06CA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57939" y="3454843"/>
            <a:ext cx="3891986" cy="2587889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11073410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0995BF-723A-493D-BB47-59CA2117A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1640" y="208481"/>
            <a:ext cx="12437615" cy="460498"/>
          </a:xfrm>
        </p:spPr>
        <p:txBody>
          <a:bodyPr>
            <a:noAutofit/>
          </a:bodyPr>
          <a:lstStyle/>
          <a:p>
            <a:r>
              <a:rPr lang="ru-RU" sz="2800" dirty="0">
                <a:latin typeface="Book Antiqua" panose="02040602050305030304" pitchFamily="18" charset="0"/>
              </a:rPr>
              <a:t>Зульфия Абишова «Приключения кастрюльки Пэнни»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993AF2-A70B-4B71-B1BC-676F0A2B5B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66281" y="912038"/>
            <a:ext cx="5124867" cy="184973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«Маленькая кастрюлька по имени Пэнни живёт с мамой и папой большой и дружной посудной семье. Тут вам и говорящие кувшинчики с мисочками, и бокалы с салатниками, чайные ложечки и ножи, загадочный Холодильник, и таинственная Кухня, где происходит столько всего интересного! А вокруг них — ещё одна семья, в которой тоже есть и папа с мамой, и малыш, и любознательная восьмилетняя девочка Мира, которая обожает готовить и даже ведёт свой кулинарный блог» (Лабиринт).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A1FBF50-3155-4B1F-B665-9E1872D874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694" y="822167"/>
            <a:ext cx="2900893" cy="4351339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22C0C3C-437E-4F2B-96B1-EC079D8004EA}"/>
              </a:ext>
            </a:extLst>
          </p:cNvPr>
          <p:cNvSpPr/>
          <p:nvPr/>
        </p:nvSpPr>
        <p:spPr>
          <a:xfrm>
            <a:off x="193622" y="6121492"/>
            <a:ext cx="499109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hlinkClick r:id="rId3"/>
              </a:rPr>
              <a:t>https://view.nebdeti.ru/web/viewer.html?item_id=52e6fa5d-f82c-4318-8dc0-e080fa63a586#page=1&amp;spread=2&amp;zoom=page-fit</a:t>
            </a:r>
            <a:endParaRPr lang="ru-RU" sz="1200" dirty="0"/>
          </a:p>
          <a:p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834F2A6-6C13-4DE7-9FDF-2999C83EA0F2}"/>
              </a:ext>
            </a:extLst>
          </p:cNvPr>
          <p:cNvSpPr/>
          <p:nvPr/>
        </p:nvSpPr>
        <p:spPr>
          <a:xfrm>
            <a:off x="340309" y="5292545"/>
            <a:ext cx="384995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Абишова, З. А. Приключения кастрюльки Пэнни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[сказки] / Зульфия Абишова ; иллюстрации. Маргариты Купцовой. — М. : Детская литература, 2025. — 96 с. :ил. — (Время сказок).- Текст: непосредственный.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E4F3A88-17DB-4046-9AA6-169760F568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2076" y="3580375"/>
            <a:ext cx="4524375" cy="30480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3DB4199-CA23-459A-B585-4D2D74AAC6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1807" y="3580375"/>
            <a:ext cx="1885950" cy="30480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230A371-1954-4C0A-9387-78C1F1DD0B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08635" y="982484"/>
            <a:ext cx="2134598" cy="2134598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B198076-3DA8-4A31-A6E9-3E8312080436}"/>
              </a:ext>
            </a:extLst>
          </p:cNvPr>
          <p:cNvSpPr txBox="1"/>
          <p:nvPr/>
        </p:nvSpPr>
        <p:spPr>
          <a:xfrm>
            <a:off x="4190260" y="3142702"/>
            <a:ext cx="15713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Зульфия Абишова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FCD9EBF-0948-4AA6-943D-5A862154963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22420" y="3569518"/>
            <a:ext cx="1548173" cy="146572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2" name="Овал 11">
            <a:extLst>
              <a:ext uri="{FF2B5EF4-FFF2-40B4-BE49-F238E27FC236}">
                <a16:creationId xmlns:a16="http://schemas.microsoft.com/office/drawing/2014/main" id="{F868E59F-62E5-4D39-A738-C0A6C50ABAFA}"/>
              </a:ext>
            </a:extLst>
          </p:cNvPr>
          <p:cNvSpPr/>
          <p:nvPr/>
        </p:nvSpPr>
        <p:spPr>
          <a:xfrm>
            <a:off x="4189998" y="5430807"/>
            <a:ext cx="697637" cy="51909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6+</a:t>
            </a:r>
          </a:p>
        </p:txBody>
      </p:sp>
    </p:spTree>
    <p:extLst>
      <p:ext uri="{BB962C8B-B14F-4D97-AF65-F5344CB8AC3E}">
        <p14:creationId xmlns:p14="http://schemas.microsoft.com/office/powerpoint/2010/main" val="5185618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6864F8-CB67-4EBB-B72F-D7218E5BD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207" y="134935"/>
            <a:ext cx="12254144" cy="682440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latin typeface="Book Antiqua" panose="02040602050305030304" pitchFamily="18" charset="0"/>
              </a:rPr>
              <a:t>Анжелика Бивол «Знакомьтесь, домовой Кастрюлькин!»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CB4CED2-637A-4C1A-AA7C-96F4E77A92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28354" y="974041"/>
            <a:ext cx="4242787" cy="211671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«Кастрюлькин - непоседливый и любознательный домовой, который живёт на кухне, любит спать в большой кастрюле, закутавшись в полотенце, и умеет превращаться в лавровый листок. Какие приключения ждут нашего героя на кухне? А в деревне или в школе? Интересно? Ну ещё бы, 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ложки-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макарошки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Давайте же скорее знакомиться с ним!» (Лабиринт)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185D27D-6471-41A6-8ADB-CA12E6A717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6113" y="3720082"/>
            <a:ext cx="2171700" cy="30480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C1C4CED-2D09-4A4C-A810-652E5B4D0B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0665" y="1051156"/>
            <a:ext cx="2434220" cy="2116713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2796B31-7C50-40D4-A4EE-A9E285CC37FF}"/>
              </a:ext>
            </a:extLst>
          </p:cNvPr>
          <p:cNvSpPr txBox="1"/>
          <p:nvPr/>
        </p:nvSpPr>
        <p:spPr>
          <a:xfrm>
            <a:off x="4780366" y="3216658"/>
            <a:ext cx="15286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Анжелика Бивол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2339E8E-34EE-49AF-8229-48CCDFE15A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925959">
            <a:off x="4751087" y="3529052"/>
            <a:ext cx="2305050" cy="311144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6EAC9FC-C159-4922-9793-ED00F05E75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27886">
            <a:off x="9574140" y="3394777"/>
            <a:ext cx="2305050" cy="311144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F2A99BA-9F1D-4249-B44B-2EA4EB0267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21259" y="6216463"/>
            <a:ext cx="707197" cy="548688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E3C7E40-6E6C-4A07-855A-CEF836BD4C90}"/>
              </a:ext>
            </a:extLst>
          </p:cNvPr>
          <p:cNvSpPr/>
          <p:nvPr/>
        </p:nvSpPr>
        <p:spPr>
          <a:xfrm>
            <a:off x="609057" y="5529373"/>
            <a:ext cx="3255146" cy="106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ru-RU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Бивол, Анжелика Борисовна. Знакомьтесь, домовой Кастрюлькин!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 Анжелика Бивол; нарисовала Анна Збоева. - Ростов-на-Дону: Феникс: Феникс-Премьер, 2025. - 48 с.: цв. ил. - (Открой книгу). – Текст: непосредственный.</a:t>
            </a:r>
            <a:endParaRPr lang="ru-RU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5CDE2C9-6739-4695-9A37-DB980B471A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2414" y="777111"/>
            <a:ext cx="3341789" cy="4466971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25857050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6864F8-CB67-4EBB-B72F-D7218E5BD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8756" y="45839"/>
            <a:ext cx="9607007" cy="682440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Book Antiqua" panose="02040602050305030304" pitchFamily="18" charset="0"/>
              </a:rPr>
              <a:t>Марьям Аверина «Жили-были прищепки»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CB4CED2-637A-4C1A-AA7C-96F4E77A92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0549" y="1019334"/>
            <a:ext cx="5015884" cy="211671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«Разноцветным прищепкам досталась непростая работа. Шутка ли — в снежную бурю крепко держать бельё на верёвке? А что будет, если в самый ответственный момент прищепку пощекочет гусеница? И как это — играть с маленьким человеком в радугу? Все любят приключения! И бельевые прищепки — не исключение!» (Лабиринт)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796B31-7C50-40D4-A4EE-A9E285CC37FF}"/>
              </a:ext>
            </a:extLst>
          </p:cNvPr>
          <p:cNvSpPr txBox="1"/>
          <p:nvPr/>
        </p:nvSpPr>
        <p:spPr>
          <a:xfrm>
            <a:off x="4766588" y="3429000"/>
            <a:ext cx="14837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Марьям Аверина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F2A99BA-9F1D-4249-B44B-2EA4EB0267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9734" y="6148031"/>
            <a:ext cx="707197" cy="548688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4596D117-56B6-406E-B107-9F5EB03CF7A0}"/>
              </a:ext>
            </a:extLst>
          </p:cNvPr>
          <p:cNvSpPr/>
          <p:nvPr/>
        </p:nvSpPr>
        <p:spPr>
          <a:xfrm>
            <a:off x="482518" y="5681056"/>
            <a:ext cx="32062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Аверина, Марьям Жаватовна. Жили-были прищепки: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[сказка] / Марьям Аверина; иллюстрации Дины Леоновой. - Москва: НИГМА, 2025. - 32 с.: ил. – Текст: непосредственный.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AD7B55A-25A2-4673-ABEE-BE4A17BB3C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567" y="764736"/>
            <a:ext cx="3637766" cy="474262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6DF2D05-E719-492E-ABD3-536C722E1F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9093" y="3736777"/>
            <a:ext cx="4083174" cy="279789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84B32C2-F3B7-49EE-954D-71E1318DF9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76931" y="845919"/>
            <a:ext cx="2463101" cy="251016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58F197F-B918-4A96-9CB2-D0B1EF213A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68669" y="2671631"/>
            <a:ext cx="3108895" cy="213029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9601FDD-8DD8-4C13-A344-631A0E4433F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38369" y="4308492"/>
            <a:ext cx="1885158" cy="2492771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16381202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6864F8-CB67-4EBB-B72F-D7218E5BD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3168" y="77385"/>
            <a:ext cx="6064817" cy="682440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Book Antiqua" panose="02040602050305030304" pitchFamily="18" charset="0"/>
              </a:rPr>
              <a:t>Кира Поздняева «Про чай»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CB4CED2-637A-4C1A-AA7C-96F4E77A92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92460" y="790402"/>
            <a:ext cx="4831049" cy="211671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«Первая в мире полная иллюстрированная энциклопедия чая.</a:t>
            </a:r>
            <a:b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бывают виды и сорта чая?</a:t>
            </a:r>
            <a:b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Где и кем выращивается чай?</a:t>
            </a:r>
            <a:b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правильно заваривать и как часто пить? </a:t>
            </a:r>
          </a:p>
          <a:p>
            <a:pPr marL="0" indent="0" algn="ctr">
              <a:buNone/>
            </a:pP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Какая посуда используется для чаепития.</a:t>
            </a:r>
            <a:b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это и многое другое вы узнаете, прочитав эту книгу!» (Лабиринт)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796B31-7C50-40D4-A4EE-A9E285CC37FF}"/>
              </a:ext>
            </a:extLst>
          </p:cNvPr>
          <p:cNvSpPr txBox="1"/>
          <p:nvPr/>
        </p:nvSpPr>
        <p:spPr>
          <a:xfrm>
            <a:off x="4823094" y="3058163"/>
            <a:ext cx="14837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Кира Поздняева</a:t>
            </a: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CA48EC80-779E-4736-8454-D9079947245E}"/>
              </a:ext>
            </a:extLst>
          </p:cNvPr>
          <p:cNvSpPr/>
          <p:nvPr/>
        </p:nvSpPr>
        <p:spPr>
          <a:xfrm>
            <a:off x="4183161" y="6184048"/>
            <a:ext cx="870012" cy="57512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12+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F99EA21-E13B-466C-9B89-F2843927CD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228" y="759825"/>
            <a:ext cx="3552073" cy="482739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9294D78-2C0A-4859-B3AE-B98A1039D62D}"/>
              </a:ext>
            </a:extLst>
          </p:cNvPr>
          <p:cNvSpPr/>
          <p:nvPr/>
        </p:nvSpPr>
        <p:spPr>
          <a:xfrm>
            <a:off x="239697" y="5692446"/>
            <a:ext cx="4021584" cy="1070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ru-RU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Поздняева, Кира. Про чай: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иллюстрированная энциклопедия для детей и взрослых / Кира Поздняева; художник Наталья Климова. - Санкт-Петербург: Питер, 2019. - 80 с.: ил. – (Простые вещи-сложные вещи).- Текст: непосредственный.</a:t>
            </a:r>
            <a:endParaRPr lang="ru-RU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D79E842-2318-408B-A4EC-84AF0BD7CE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0302" y="3456356"/>
            <a:ext cx="2362200" cy="30480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CAA5E96-1B3A-4713-9880-DF6B1F00631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l="6635"/>
          <a:stretch/>
        </p:blipFill>
        <p:spPr>
          <a:xfrm>
            <a:off x="7607158" y="3093868"/>
            <a:ext cx="2134338" cy="30480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009AD10-7D03-4438-BD4A-6B98281F04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36153" y="3630675"/>
            <a:ext cx="2286000" cy="30480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3B22E2F8-E41D-43F6-A1CE-C7959E69E3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95458" y="894097"/>
            <a:ext cx="2139853" cy="214506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34121056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E5053E1C-C0FE-4EA1-9025-628841FA88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917" y="318035"/>
            <a:ext cx="9294920" cy="6248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9D2EAAA-EF78-45D2-9802-C9E86F2F3974}"/>
              </a:ext>
            </a:extLst>
          </p:cNvPr>
          <p:cNvSpPr txBox="1"/>
          <p:nvPr/>
        </p:nvSpPr>
        <p:spPr>
          <a:xfrm>
            <a:off x="2848992" y="2210540"/>
            <a:ext cx="64940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Истории из домашнего шкафа</a:t>
            </a:r>
          </a:p>
        </p:txBody>
      </p:sp>
    </p:spTree>
    <p:extLst>
      <p:ext uri="{BB962C8B-B14F-4D97-AF65-F5344CB8AC3E}">
        <p14:creationId xmlns:p14="http://schemas.microsoft.com/office/powerpoint/2010/main" val="29853717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E5053E1C-C0FE-4EA1-9025-628841FA88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8540" y="389056"/>
            <a:ext cx="9294920" cy="6248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9D2EAAA-EF78-45D2-9802-C9E86F2F3974}"/>
              </a:ext>
            </a:extLst>
          </p:cNvPr>
          <p:cNvSpPr txBox="1"/>
          <p:nvPr/>
        </p:nvSpPr>
        <p:spPr>
          <a:xfrm>
            <a:off x="2805344" y="1443841"/>
            <a:ext cx="636529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Книги нашего обзора по-разному раскрывают эту тему: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первая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 через призму фантазии и приключений,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вторая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 через сказочные истории о вещах,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третья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 через научно-популярное объяснение их устройства и истории. Выбор зависит от того, какой аспект темы нас интересует больше. 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выбираем разное.</a:t>
            </a:r>
          </a:p>
        </p:txBody>
      </p:sp>
    </p:spTree>
    <p:extLst>
      <p:ext uri="{BB962C8B-B14F-4D97-AF65-F5344CB8AC3E}">
        <p14:creationId xmlns:p14="http://schemas.microsoft.com/office/powerpoint/2010/main" val="3853911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6DB7BAD-94CE-4BB8-B2E1-A1963A45DF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043" b="6795"/>
          <a:stretch/>
        </p:blipFill>
        <p:spPr>
          <a:xfrm>
            <a:off x="6465674" y="2659646"/>
            <a:ext cx="2722224" cy="15945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4456C8-2A1A-4210-8910-0E4EE351A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0225" y="62410"/>
            <a:ext cx="9489489" cy="700195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Book Antiqua" panose="02040602050305030304" pitchFamily="18" charset="0"/>
              </a:rPr>
              <a:t>Ксения Горбунова «Однажды в шкафу»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05471F-BA2E-4CA2-A13F-39E042BE7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816447"/>
            <a:ext cx="5843429" cy="238239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«На первый взгляд этот шкаф ведёт себя вполне обыкновенно. Но, если прислушаться, днём из него раздаётся едва различимый шёпот, а ночью… Ночью шкаф просто трещит от смешков и перебранок. Может быть, в шкафу поселились мыши или привидения? Ничего подобного! Оказывается, ночью майки и рубашки, носки и варежки оживают и у них начинаются настоящие приключения. В общем, пока мы спим, на полках обыкновенного шкафа кипит бурная жизнь» (Лабиринт).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6FD9D9-A6F5-4D05-837D-5AB8A416EE1F}"/>
              </a:ext>
            </a:extLst>
          </p:cNvPr>
          <p:cNvSpPr txBox="1"/>
          <p:nvPr/>
        </p:nvSpPr>
        <p:spPr>
          <a:xfrm>
            <a:off x="4166581" y="3238929"/>
            <a:ext cx="19294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Ксения Горбунова</a:t>
            </a: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EEE9A8F3-C3C6-4EE6-AC24-34CE22138FCC}"/>
              </a:ext>
            </a:extLst>
          </p:cNvPr>
          <p:cNvSpPr/>
          <p:nvPr/>
        </p:nvSpPr>
        <p:spPr>
          <a:xfrm>
            <a:off x="3270715" y="6266935"/>
            <a:ext cx="697637" cy="51909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0+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1B1C7E7-9700-4C66-B777-E978DB457BC3}"/>
              </a:ext>
            </a:extLst>
          </p:cNvPr>
          <p:cNvSpPr/>
          <p:nvPr/>
        </p:nvSpPr>
        <p:spPr>
          <a:xfrm>
            <a:off x="409844" y="5262031"/>
            <a:ext cx="3184124" cy="1464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Горбунова, Ксения Ивановна. Однажды в шкафу: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[повесть-сказка] / Ксения Горбунова; [художник А. Нажмутдинова]. - Москва: Аквилегия-М, 2022. - 80 с.: ил.-Текст: непосредственный.</a:t>
            </a:r>
            <a:endParaRPr lang="ru-RU" sz="11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05B201D-8B75-4D13-93C0-7A1D27A7788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904" t="7800" r="18290" b="8465"/>
          <a:stretch/>
        </p:blipFill>
        <p:spPr>
          <a:xfrm>
            <a:off x="393577" y="742801"/>
            <a:ext cx="3343922" cy="4388351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FBA543B-BF94-4821-94E6-EC082BF4C9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49604" y="3238929"/>
            <a:ext cx="2467029" cy="31704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88B7E8C-14A5-42B9-96F8-60E5050121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99205" y="3529068"/>
            <a:ext cx="2600728" cy="33289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E8E9FEE5-5651-4B9F-8BAF-CBA2AA95EFF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3228" b="3472"/>
          <a:stretch/>
        </p:blipFill>
        <p:spPr>
          <a:xfrm>
            <a:off x="6924735" y="5420174"/>
            <a:ext cx="2263163" cy="14128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B3BA9BBC-2698-485E-B833-7DBB3661DE1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9344" b="12920"/>
          <a:stretch/>
        </p:blipFill>
        <p:spPr>
          <a:xfrm>
            <a:off x="7247233" y="4185338"/>
            <a:ext cx="2340082" cy="11878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445B8B1-E671-4456-847A-EC8D2FEAFEB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8211" y="1029728"/>
            <a:ext cx="2096294" cy="209629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42150439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4456C8-2A1A-4210-8910-0E4EE351A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874" y="51689"/>
            <a:ext cx="10164191" cy="700195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Book Antiqua" panose="02040602050305030304" pitchFamily="18" charset="0"/>
              </a:rPr>
              <a:t>Юлия Симбирская «Истории с помпоном»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05471F-BA2E-4CA2-A13F-39E042BE7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002" y="751884"/>
            <a:ext cx="5797118" cy="253776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центре историй — девочка Маша, у которой очень богатое воображение. В её мире обычные вещи оживают и становятся героями приключений: носочки купаются в бассейне, папины носки превращаются в подводные лодки, колготки ночью сворачиваются клубочком и мурлычут, будто кошка, а шапке с помпоном страшно одной в тёмном шкафу.</a:t>
            </a:r>
          </a:p>
          <a:p>
            <a:pPr algn="just"/>
            <a:r>
              <a:rPr lang="ru-RU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Книга состоит из коротких рассказов — их удобно читать на ночь. Истории помогают развивать фантазию и по-новому смотреть на привычные вещи: после чтения можно вместе с ребёнком придумать свои сюжеты про любимые игрушки или предметы гардероба</a:t>
            </a:r>
            <a:r>
              <a:rPr lang="ru-RU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(Лабиринт).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6FD9D9-A6F5-4D05-837D-5AB8A416EE1F}"/>
              </a:ext>
            </a:extLst>
          </p:cNvPr>
          <p:cNvSpPr txBox="1"/>
          <p:nvPr/>
        </p:nvSpPr>
        <p:spPr>
          <a:xfrm>
            <a:off x="4278980" y="3214099"/>
            <a:ext cx="19294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Юлия Симбирская</a:t>
            </a: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EEE9A8F3-C3C6-4EE6-AC24-34CE22138FCC}"/>
              </a:ext>
            </a:extLst>
          </p:cNvPr>
          <p:cNvSpPr/>
          <p:nvPr/>
        </p:nvSpPr>
        <p:spPr>
          <a:xfrm>
            <a:off x="3537045" y="6251257"/>
            <a:ext cx="697637" cy="51909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0+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C5FB8CA-584E-4787-ADE1-66B59E4B7E6C}"/>
              </a:ext>
            </a:extLst>
          </p:cNvPr>
          <p:cNvSpPr/>
          <p:nvPr/>
        </p:nvSpPr>
        <p:spPr>
          <a:xfrm>
            <a:off x="568535" y="5277262"/>
            <a:ext cx="3045040" cy="1464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Симбирская, Юлия Станиславовна. Истории с помпоном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 Ю. С. Симбирская; худ. Н. Никсен. - Москва: Манн, Иванов и Фербер, 2020. - 48 с.: ил. Текст: непосредственный.</a:t>
            </a:r>
            <a:endParaRPr lang="ru-RU" sz="11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11A9D11-A062-448B-A9DC-2A540192C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35" y="815386"/>
            <a:ext cx="3182835" cy="4335021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EACE752-7F3D-43AE-A45E-2AD46937F1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244083">
            <a:off x="4243921" y="3444631"/>
            <a:ext cx="4429125" cy="30480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FDC2579-67B5-453B-B6F7-A97098D487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64803" y="2961289"/>
            <a:ext cx="2219325" cy="30480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0AA94728-0BBC-47D4-84CC-C65F4626E6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09028">
            <a:off x="9859947" y="3681951"/>
            <a:ext cx="2095500" cy="30480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673DDEA-A40E-4BCA-AB62-1BD99B8871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78980" y="873063"/>
            <a:ext cx="1579484" cy="235086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35709814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4456C8-2A1A-4210-8910-0E4EE351A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9810" y="0"/>
            <a:ext cx="9489489" cy="700195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Book Antiqua" panose="02040602050305030304" pitchFamily="18" charset="0"/>
              </a:rPr>
              <a:t>Ирина Рябцева «Самое любимое платье»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05471F-BA2E-4CA2-A13F-39E042BE7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9648" y="845089"/>
            <a:ext cx="5291911" cy="2382391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i="1" dirty="0">
                <a:solidFill>
                  <a:srgbClr val="2424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Трогательная история о настоящей дружбе, привязанности и умении отпускать. У каждой вещи свой характер и своя судьба… Некоторые становятся самыми любимыми — и расставаться с ними не хочется ни при каких обстоятельствах. Эта добрая и глубокая история рассказывает о необыкновенной дружбе Девочки и Платья. Простыми словами книга помогает ребёнку понять важные вещи: почему мы привязываемся к любимым вещам как справляться с расставанием что настоящая ценность — не во внешности, а в значимости Книга мягко объясняет ребёнку: важно не то, насколько ты красив и где ты находишься, а то, насколько ты нужен и любим.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(Лабиринт).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6FD9D9-A6F5-4D05-837D-5AB8A416EE1F}"/>
              </a:ext>
            </a:extLst>
          </p:cNvPr>
          <p:cNvSpPr txBox="1"/>
          <p:nvPr/>
        </p:nvSpPr>
        <p:spPr>
          <a:xfrm>
            <a:off x="4599791" y="3273603"/>
            <a:ext cx="19294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Ирина Рябцева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C7BFCF1-4585-4000-B957-91558FB7DEC0}"/>
              </a:ext>
            </a:extLst>
          </p:cNvPr>
          <p:cNvSpPr/>
          <p:nvPr/>
        </p:nvSpPr>
        <p:spPr>
          <a:xfrm>
            <a:off x="765700" y="5531699"/>
            <a:ext cx="2894860" cy="1070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ru-RU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Рябцева, Ирина Юрьевна. Самое любимое платье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сказка / Ирина Рябцева; художник Э. Галяутдинова. - Москва: 40 книг, 2020. - 32 с.: ил.- Текст: непосредственный.</a:t>
            </a:r>
            <a:endParaRPr lang="ru-RU" sz="105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EEE9A8F3-C3C6-4EE6-AC24-34CE22138FCC}"/>
              </a:ext>
            </a:extLst>
          </p:cNvPr>
          <p:cNvSpPr/>
          <p:nvPr/>
        </p:nvSpPr>
        <p:spPr>
          <a:xfrm>
            <a:off x="3472278" y="6266935"/>
            <a:ext cx="697637" cy="51909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0+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235D030-0D69-461C-BE11-D95943131C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162" y="791990"/>
            <a:ext cx="3485936" cy="464791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5BA0517-554A-4AAA-A07D-4D3D4BD32D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186675">
            <a:off x="4825231" y="3541587"/>
            <a:ext cx="2085975" cy="30480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E9C1653-BB71-4F02-9B23-BA221DB2CE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32274">
            <a:off x="8754098" y="3338065"/>
            <a:ext cx="3057525" cy="30480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3611F42-9840-4473-BDA9-776160D099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0522" y="3794444"/>
            <a:ext cx="2286000" cy="30480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2A46FCA-5101-4420-A8A4-AA48685381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11844" y="800370"/>
            <a:ext cx="2373228" cy="2373228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9494154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4456C8-2A1A-4210-8910-0E4EE351A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9810" y="0"/>
            <a:ext cx="9489489" cy="700195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latin typeface="Book Antiqua" panose="02040602050305030304" pitchFamily="18" charset="0"/>
              </a:rPr>
              <a:t>Майя Бессонова «Маленькое голубое платье»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05471F-BA2E-4CA2-A13F-39E042BE7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08131" y="742801"/>
            <a:ext cx="5843429" cy="238239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«Роза получает Платье в подарок на день рождения и сразу же влюбляется в пышные оборки и кружевной воротничок. Она надевает его и на праздники, и в детский сад, и даже пару раз катается в нём на велосипеде. А чтобы Платье как можно дольше радовало свою хозяйку, Роза заботится о нём: бережно носит на улице, аккуратно складывает и вешает на стул во время тихого часа, следит за тем, чтобы не испачкать его, когда ест… И платье отвечает девочке взаимностью» (Лабиринт).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BE80DE7-F781-41B1-B3B8-B42FFCA6AB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579" y="856584"/>
            <a:ext cx="3359458" cy="4555198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120EC81-FCA1-4687-A4F1-A6F366D24E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7374" y="2882506"/>
            <a:ext cx="4044054" cy="2670761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C76E86F-92B3-42A8-98F4-E2FE801109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1442" y="4307177"/>
            <a:ext cx="3539970" cy="233785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F3AF4BC-ED1F-46BF-961B-B67E92B296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1974" y="1109709"/>
            <a:ext cx="1838572" cy="2254188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C6FD9D9-A6F5-4D05-837D-5AB8A416EE1F}"/>
              </a:ext>
            </a:extLst>
          </p:cNvPr>
          <p:cNvSpPr txBox="1"/>
          <p:nvPr/>
        </p:nvSpPr>
        <p:spPr>
          <a:xfrm>
            <a:off x="4287021" y="3406503"/>
            <a:ext cx="19294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Майя Бессонова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C7BFCF1-4585-4000-B957-91558FB7DEC0}"/>
              </a:ext>
            </a:extLst>
          </p:cNvPr>
          <p:cNvSpPr/>
          <p:nvPr/>
        </p:nvSpPr>
        <p:spPr>
          <a:xfrm>
            <a:off x="765700" y="5531699"/>
            <a:ext cx="2894860" cy="12683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ru-RU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Бессонова, Майя Сергеевна. Маленькое голубое платье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 Майя Бессонова; иллюстрации Дарьи Беклемешевой. - Москва: Архипелаг, 2023. - 64 с.: ил. Текст: непосредственный.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EEE9A8F3-C3C6-4EE6-AC24-34CE22138FCC}"/>
              </a:ext>
            </a:extLst>
          </p:cNvPr>
          <p:cNvSpPr/>
          <p:nvPr/>
        </p:nvSpPr>
        <p:spPr>
          <a:xfrm>
            <a:off x="3472278" y="6266935"/>
            <a:ext cx="697637" cy="51909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0+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9B0674B-92B4-4BB6-B3F1-7E783449CE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72727" y="3975494"/>
            <a:ext cx="3106535" cy="205160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35231599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4456C8-2A1A-4210-8910-0E4EE351A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7576" y="51689"/>
            <a:ext cx="9489489" cy="700195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Book Antiqua" panose="02040602050305030304" pitchFamily="18" charset="0"/>
              </a:rPr>
              <a:t>Елена Велена «Сказка о перчатках»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05471F-BA2E-4CA2-A13F-39E042BE7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5717" y="1005681"/>
            <a:ext cx="5254544" cy="205905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Пара Перчаток всё делает вместе: греет руки, хлопает в ладоши, указывает путь. Когда одна теряется, другая без неё ни за что не выберется на прогулку или в гости. Но что делать, если у неразлучных подруг возникают разногласия? И насколько разными могут быть такие похожие Перчатки?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(Лабиринт).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6FD9D9-A6F5-4D05-837D-5AB8A416EE1F}"/>
              </a:ext>
            </a:extLst>
          </p:cNvPr>
          <p:cNvSpPr txBox="1"/>
          <p:nvPr/>
        </p:nvSpPr>
        <p:spPr>
          <a:xfrm>
            <a:off x="4480997" y="3169090"/>
            <a:ext cx="19294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Елена Велена</a:t>
            </a: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EEE9A8F3-C3C6-4EE6-AC24-34CE22138FCC}"/>
              </a:ext>
            </a:extLst>
          </p:cNvPr>
          <p:cNvSpPr/>
          <p:nvPr/>
        </p:nvSpPr>
        <p:spPr>
          <a:xfrm>
            <a:off x="3537045" y="6251257"/>
            <a:ext cx="697637" cy="51909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0+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C5FB8CA-584E-4787-ADE1-66B59E4B7E6C}"/>
              </a:ext>
            </a:extLst>
          </p:cNvPr>
          <p:cNvSpPr/>
          <p:nvPr/>
        </p:nvSpPr>
        <p:spPr>
          <a:xfrm>
            <a:off x="568535" y="5277262"/>
            <a:ext cx="3045040" cy="1233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Велена, Елена Валерьевна. Добрые сказки о простых вещах. Сказка о перчатках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 Елена Велена. - Москва: Т8 Издательские технологии, 2021. - 16 с.: ил.- Текст: непосредственный.</a:t>
            </a:r>
            <a:endParaRPr lang="ru-RU" sz="11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C3CA18E-1156-4858-9BD3-C3656E7625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739" y="826118"/>
            <a:ext cx="3273144" cy="4256348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1562735-5654-47FD-B4FD-7EFC7906D1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218211">
            <a:off x="4539881" y="3558466"/>
            <a:ext cx="2381250" cy="30480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7C4C407D-D7E9-4CA6-BE34-2C563D6DC6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7" t="27055" r="2540" b="29494"/>
          <a:stretch/>
        </p:blipFill>
        <p:spPr bwMode="auto">
          <a:xfrm rot="324860">
            <a:off x="6990340" y="3305305"/>
            <a:ext cx="4923543" cy="297986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DCDA2F3-26C5-44A7-AA2C-345A03F6513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748" t="12645" r="27882" b="13956"/>
          <a:stretch/>
        </p:blipFill>
        <p:spPr>
          <a:xfrm>
            <a:off x="3971306" y="1029413"/>
            <a:ext cx="2222474" cy="2059058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27923205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4456C8-2A1A-4210-8910-0E4EE351A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105" y="22653"/>
            <a:ext cx="7199790" cy="700195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Book Antiqua" panose="02040602050305030304" pitchFamily="18" charset="0"/>
              </a:rPr>
              <a:t>Мартина Оборн «Дело в шляпе»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05471F-BA2E-4CA2-A13F-39E042BE7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002" y="751884"/>
            <a:ext cx="5797118" cy="2537760"/>
          </a:xfrm>
        </p:spPr>
        <p:txBody>
          <a:bodyPr>
            <a:normAutofit/>
          </a:bodyPr>
          <a:lstStyle/>
          <a:p>
            <a:pPr algn="just"/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700" i="1" dirty="0">
                <a:solidFill>
                  <a:srgbClr val="001A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Больше всего на свете поросёнок Гамильтон любил шляпы. Он их сам придумывал и мастерил. Каких только шляп у него не было: громадные и маленькие, высокие и плоские, мягкие и жёсткие, круглые и треугольные, широкополые и островерхие… Словом, шляпы на все случаи жизни. Но что делать, если твоя новая шляпа так понравилась великану-жирафу, голодному крокодилу и задирам-мартышкам, что они решили забрать её у тебя</a:t>
            </a:r>
            <a:r>
              <a:rPr lang="ru-RU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(Лабиринт). </a:t>
            </a: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EEE9A8F3-C3C6-4EE6-AC24-34CE22138FCC}"/>
              </a:ext>
            </a:extLst>
          </p:cNvPr>
          <p:cNvSpPr/>
          <p:nvPr/>
        </p:nvSpPr>
        <p:spPr>
          <a:xfrm>
            <a:off x="3714598" y="6251257"/>
            <a:ext cx="697637" cy="51909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0+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C5FB8CA-584E-4787-ADE1-66B59E4B7E6C}"/>
              </a:ext>
            </a:extLst>
          </p:cNvPr>
          <p:cNvSpPr/>
          <p:nvPr/>
        </p:nvSpPr>
        <p:spPr>
          <a:xfrm>
            <a:off x="568535" y="5277262"/>
            <a:ext cx="3045040" cy="1233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Оборн, Мартина. Дело в шляпе: сказка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 Мартина М.; худ. А. Шеффлер; пер. М. Я. Бородицкая. - Москва: Машины Творения, 2020. - 28 с.: ил.- Текст: непосредственный.</a:t>
            </a:r>
            <a:endParaRPr lang="ru-RU" sz="11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E4904C4-5804-4EB9-AD3B-2BECFE7E31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187" t="12297" r="11107" b="12234"/>
          <a:stretch/>
        </p:blipFill>
        <p:spPr>
          <a:xfrm>
            <a:off x="388958" y="823924"/>
            <a:ext cx="3404194" cy="4352261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8D2F441-C0B2-43AE-A636-99D0D71EC9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5139" y="3652185"/>
            <a:ext cx="2371725" cy="30480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9240802-8EC1-4B67-BCDE-ACE01E6FD1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9895" y="3000054"/>
            <a:ext cx="2286000" cy="30480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F4186D9-87E7-4D8D-8574-FD2FC59BE7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81620" y="3634933"/>
            <a:ext cx="2286000" cy="30480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6A7F8EB-E943-4F7B-9404-FC71EF4775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67787" y="974845"/>
            <a:ext cx="2176926" cy="280893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13292087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4456C8-2A1A-4210-8910-0E4EE351A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874" y="51689"/>
            <a:ext cx="10164191" cy="700195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latin typeface="Book Antiqua" panose="02040602050305030304" pitchFamily="18" charset="0"/>
              </a:rPr>
              <a:t>Надежда Форостян «Что творится в обувнице?»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05471F-BA2E-4CA2-A13F-39E042BE7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0653" y="751884"/>
            <a:ext cx="5254544" cy="2231013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900" i="1" dirty="0">
                <a:solidFill>
                  <a:srgbClr val="001A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Герои этой необычной истории — настоящая семья, обитающая… в обувнице! Большой папа-Ботинок, аккуратная мама-Туфля и непоседливые сестрёнки-Сандалии. Все живут весело и дружно, а ещё с ними постоянно происходит что-то интересное. Юные читатели с удовольствием узнают, кому помог заботливый папа, как мама научила дочек завязывать ремешки, с кем познакомились сестрички и кого не хватало в обувнице…Забавная история проиллюстрирована яркими рисунками Ольги Базелян</a:t>
            </a:r>
            <a:r>
              <a:rPr lang="ru-RU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(Лабиринт).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6FD9D9-A6F5-4D05-837D-5AB8A416EE1F}"/>
              </a:ext>
            </a:extLst>
          </p:cNvPr>
          <p:cNvSpPr txBox="1"/>
          <p:nvPr/>
        </p:nvSpPr>
        <p:spPr>
          <a:xfrm>
            <a:off x="4480997" y="3169090"/>
            <a:ext cx="19294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Надежда Форостян</a:t>
            </a: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EEE9A8F3-C3C6-4EE6-AC24-34CE22138FCC}"/>
              </a:ext>
            </a:extLst>
          </p:cNvPr>
          <p:cNvSpPr/>
          <p:nvPr/>
        </p:nvSpPr>
        <p:spPr>
          <a:xfrm>
            <a:off x="3537045" y="6251257"/>
            <a:ext cx="697637" cy="51909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0+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C5FB8CA-584E-4787-ADE1-66B59E4B7E6C}"/>
              </a:ext>
            </a:extLst>
          </p:cNvPr>
          <p:cNvSpPr/>
          <p:nvPr/>
        </p:nvSpPr>
        <p:spPr>
          <a:xfrm>
            <a:off x="568535" y="5277262"/>
            <a:ext cx="3045040" cy="1233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Форостян, Н. А. Что творится в обувнице?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 Н. Форостян; иллюстратор О. Базелян. – Москва: НИГМА, 2021. – 24 с.: ил. – Текст: непосредственный.</a:t>
            </a:r>
            <a:endParaRPr lang="ru-RU" sz="11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4FB81AF-61BA-485C-AF3B-BB32A49D95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35" y="751884"/>
            <a:ext cx="3224140" cy="4392561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D0FC739-BA97-4B1B-8662-B3718249F6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0997" y="3622491"/>
            <a:ext cx="4308710" cy="2782709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2A16747-925D-42E5-8A71-AC9D28AF03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95358" y="2945156"/>
            <a:ext cx="2879839" cy="185989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C8F7B08-14E1-4645-A698-298BB53EEB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30423" y="4881528"/>
            <a:ext cx="2879838" cy="185989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E5A5235-7542-4FCA-955A-BC06334E7DF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7308" r="19440"/>
          <a:stretch/>
        </p:blipFill>
        <p:spPr>
          <a:xfrm>
            <a:off x="4267116" y="935804"/>
            <a:ext cx="1929419" cy="2042083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28870286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4456C8-2A1A-4210-8910-0E4EE351A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7809" y="67174"/>
            <a:ext cx="10164191" cy="700195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Book Antiqua" panose="02040602050305030304" pitchFamily="18" charset="0"/>
              </a:rPr>
              <a:t>Валентина Мазелли «Башмак»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05471F-BA2E-4CA2-A13F-39E042BE7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18550" y="904634"/>
            <a:ext cx="5945209" cy="223101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i="1" dirty="0">
                <a:solidFill>
                  <a:srgbClr val="001A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улице лежит башмак. Причём один. Его явно не выкинули. А как же он там оказался? Продавец газет, господин на костылях и маленькая девочка отвечают на этот вопрос по-разному. А деловая женщина, влюблённый юноша, уличный артист и мышонок просто используют его в своих целях. «Башмак» — это придуманная неаполитанской актрисой и генуэзской художницей история о том, как по-разному люди воспринимают этот мир. И о том, как важно задавать себе хорошие вопросы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(Лабиринт). </a:t>
            </a: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EEE9A8F3-C3C6-4EE6-AC24-34CE22138FCC}"/>
              </a:ext>
            </a:extLst>
          </p:cNvPr>
          <p:cNvSpPr/>
          <p:nvPr/>
        </p:nvSpPr>
        <p:spPr>
          <a:xfrm>
            <a:off x="3270957" y="6312307"/>
            <a:ext cx="697637" cy="51909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0+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C5FB8CA-584E-4787-ADE1-66B59E4B7E6C}"/>
              </a:ext>
            </a:extLst>
          </p:cNvPr>
          <p:cNvSpPr/>
          <p:nvPr/>
        </p:nvSpPr>
        <p:spPr>
          <a:xfrm>
            <a:off x="372862" y="5075787"/>
            <a:ext cx="3164183" cy="16945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Мазелли, Валентина. Башмак: жизнь в одном действии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 Валентина Мазелли; художник Даниэла Парески; [перевод с итальянского Веры Федорук]. - Москва: Городец: Городец. Детство: Ласка Пресс, 2024. - 36 с.: ил.- Текст: непосредственный.</a:t>
            </a:r>
            <a:endParaRPr lang="ru-RU" sz="11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2768EBD-EFD7-4F01-9BB1-8A82ECAAAD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704" y="707439"/>
            <a:ext cx="2860055" cy="440008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022A452-1D0D-432D-928C-7029B35FE2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1934" y="2907577"/>
            <a:ext cx="2190750" cy="337038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550E3D2-B9CD-46E8-B913-96E07892E9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37938" y="3722353"/>
            <a:ext cx="1981200" cy="30480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7A52E08-6FF9-468B-B565-7402914A7A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15332" y="1227848"/>
            <a:ext cx="2190750" cy="30480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B25793C2-134D-490D-81F5-37C77DFAFC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43656" y="3335538"/>
            <a:ext cx="2501607" cy="348049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37273959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4456C8-2A1A-4210-8910-0E4EE351A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0117" y="-13968"/>
            <a:ext cx="7199790" cy="700195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Book Antiqua" panose="02040602050305030304" pitchFamily="18" charset="0"/>
              </a:rPr>
              <a:t>Елена Усачёва «Про обувь»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05471F-BA2E-4CA2-A13F-39E042BE7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28655" y="636274"/>
            <a:ext cx="6036815" cy="253776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своего рода «первая в мире полная иллюстрированная энциклопедия обуви»: в ней представлено более 1000 видов обуви из разных стран и эпох. Читатель узнает про туфельки, сабо, слипоны, валенки, лапти, унты и многое другое.</a:t>
            </a:r>
          </a:p>
          <a:p>
            <a:pPr algn="just"/>
            <a:r>
              <a:rPr lang="ru-RU" sz="1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книге не просто перечисляют виды обуви — она рассказывает историю: от Древней Греции до современности. Например, можно узнать, чем отличаются оксфорды от дерби, что такое пулены и как выглядели туфли‑лотосы.</a:t>
            </a:r>
          </a:p>
          <a:p>
            <a:pPr algn="just"/>
            <a:r>
              <a:rPr lang="ru-RU" sz="1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Ещё в энциклопедии есть любопытные культурные отсылки: какая обувь была у Золушки, почему Кот — в сапогах, как Мальчик‑с‑пальчик надел сапоги людоеда. Есть даже глава про экологию — о том, как долго разлагается обувь и почему важно её перерабатывать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(Лабиринт).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C5FB8CA-584E-4787-ADE1-66B59E4B7E6C}"/>
              </a:ext>
            </a:extLst>
          </p:cNvPr>
          <p:cNvSpPr/>
          <p:nvPr/>
        </p:nvSpPr>
        <p:spPr>
          <a:xfrm>
            <a:off x="150462" y="5692254"/>
            <a:ext cx="3489697" cy="1070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ru-RU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Усачёва, Елена. Про обувь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иллюстрированная энциклопедия для детей и взрослых / Е. Усачёва; худ. Н. Климова. - Санкт-Петербург: Питер, 2019. - 80 с.: ил. – (Простые вещи. Сложные вещи).- Текст: непосредственный.</a:t>
            </a:r>
            <a:endParaRPr lang="ru-RU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F81CE4-F3C5-4332-ABB6-BBF21DF46C6B}"/>
              </a:ext>
            </a:extLst>
          </p:cNvPr>
          <p:cNvSpPr txBox="1"/>
          <p:nvPr/>
        </p:nvSpPr>
        <p:spPr>
          <a:xfrm>
            <a:off x="4307056" y="2902954"/>
            <a:ext cx="1340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Елена Усачёва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880B05A-353F-46A0-A88B-BE0053E544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523" y="751884"/>
            <a:ext cx="3381075" cy="4823293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1F3701A-3DC4-4DE6-B6DE-A4A329F8080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11943" t="6797" r="11981" b="6305"/>
          <a:stretch/>
        </p:blipFill>
        <p:spPr>
          <a:xfrm>
            <a:off x="7666282" y="3429000"/>
            <a:ext cx="4375256" cy="295480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F9DD8B5-32E2-4EF7-BECD-517B523F011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3903" t="2648" b="7584"/>
          <a:stretch/>
        </p:blipFill>
        <p:spPr>
          <a:xfrm>
            <a:off x="3897720" y="3174034"/>
            <a:ext cx="3737076" cy="261820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5D9658A-B013-47A5-A4CD-8C3B9B33760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13575" y="6165536"/>
            <a:ext cx="890093" cy="59746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B34E624E-2C69-4C40-9FF8-2B3E7ADF1A7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3786" t="3157" b="8096"/>
          <a:stretch/>
        </p:blipFill>
        <p:spPr>
          <a:xfrm>
            <a:off x="4964340" y="4721496"/>
            <a:ext cx="3003577" cy="207785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C1B02320-DFFE-427F-8D1C-098D4B2E4F8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51362" y="802906"/>
            <a:ext cx="1496222" cy="2081699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19056383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49DBD8-1FAC-4394-925E-6414D04F4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3112" y="176348"/>
            <a:ext cx="5541885" cy="852967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Встретимся в августе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A6BEE90-5B58-4F76-AFE3-9FFACB8FC3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503" y="1479803"/>
            <a:ext cx="5114344" cy="4297831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87715A8-82A8-4F9C-9426-527F22A51BC9}"/>
              </a:ext>
            </a:extLst>
          </p:cNvPr>
          <p:cNvSpPr/>
          <p:nvPr/>
        </p:nvSpPr>
        <p:spPr>
          <a:xfrm>
            <a:off x="5584053" y="2143464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Время: 31 августа,  в 11:00 часов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Место: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Rutube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канал https://rutube.ru/channel/25504738/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Книжные новинки лета 2026</a:t>
            </a:r>
          </a:p>
        </p:txBody>
      </p:sp>
    </p:spTree>
    <p:extLst>
      <p:ext uri="{BB962C8B-B14F-4D97-AF65-F5344CB8AC3E}">
        <p14:creationId xmlns:p14="http://schemas.microsoft.com/office/powerpoint/2010/main" val="26363132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E5053E1C-C0FE-4EA1-9025-628841FA88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917" y="318035"/>
            <a:ext cx="9294920" cy="6248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9D2EAAA-EF78-45D2-9802-C9E86F2F3974}"/>
              </a:ext>
            </a:extLst>
          </p:cNvPr>
          <p:cNvSpPr txBox="1"/>
          <p:nvPr/>
        </p:nvSpPr>
        <p:spPr>
          <a:xfrm>
            <a:off x="2947387" y="2186074"/>
            <a:ext cx="600130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истории наших вещей</a:t>
            </a:r>
          </a:p>
        </p:txBody>
      </p:sp>
    </p:spTree>
    <p:extLst>
      <p:ext uri="{BB962C8B-B14F-4D97-AF65-F5344CB8AC3E}">
        <p14:creationId xmlns:p14="http://schemas.microsoft.com/office/powerpoint/2010/main" val="2458571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982640" y="178596"/>
            <a:ext cx="10235821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000" dirty="0">
                <a:latin typeface="Century Gothic" pitchFamily="34" charset="0"/>
                <a:ea typeface="Times New Roman" pitchFamily="18" charset="0"/>
                <a:cs typeface="Segoe UI" pitchFamily="34" charset="0"/>
              </a:rPr>
              <a:t>За каждой вещью - целая история! </a:t>
            </a:r>
          </a:p>
          <a:p>
            <a:endParaRPr lang="ru-RU" sz="2000" dirty="0">
              <a:latin typeface="Century Gothic" pitchFamily="34" charset="0"/>
              <a:ea typeface="Times New Roman" pitchFamily="18" charset="0"/>
              <a:cs typeface="Segoe UI" pitchFamily="34" charset="0"/>
            </a:endParaRPr>
          </a:p>
          <a:p>
            <a:r>
              <a:rPr lang="ru-RU" sz="2000" dirty="0">
                <a:latin typeface="Century Gothic" pitchFamily="34" charset="0"/>
                <a:ea typeface="Times New Roman" pitchFamily="18" charset="0"/>
                <a:cs typeface="Segoe UI" pitchFamily="34" charset="0"/>
              </a:rPr>
              <a:t>История гениальных догадок и бесконечных экспериментов, неожиданных открытий и забавных случайностей. </a:t>
            </a:r>
          </a:p>
          <a:p>
            <a:endParaRPr lang="ru-RU" sz="2000" dirty="0">
              <a:latin typeface="Century Gothic" pitchFamily="34" charset="0"/>
              <a:ea typeface="Times New Roman" pitchFamily="18" charset="0"/>
              <a:cs typeface="Segoe UI" pitchFamily="34" charset="0"/>
            </a:endParaRPr>
          </a:p>
          <a:p>
            <a:r>
              <a:rPr lang="ru-RU" sz="2000" dirty="0">
                <a:latin typeface="Century Gothic" pitchFamily="34" charset="0"/>
                <a:ea typeface="Times New Roman" pitchFamily="18" charset="0"/>
                <a:cs typeface="Segoe UI" pitchFamily="34" charset="0"/>
              </a:rPr>
              <a:t>История человеческой мысли, которая не стоит на месте.</a:t>
            </a:r>
          </a:p>
          <a:p>
            <a:endParaRPr lang="ru-RU" sz="2000" dirty="0">
              <a:latin typeface="Century Gothic" pitchFamily="34" charset="0"/>
              <a:ea typeface="Times New Roman" pitchFamily="18" charset="0"/>
              <a:cs typeface="Segoe UI" pitchFamily="34" charset="0"/>
            </a:endParaRPr>
          </a:p>
          <a:p>
            <a:endParaRPr lang="ru-RU" sz="2000" dirty="0">
              <a:latin typeface="Century Gothic" pitchFamily="34" charset="0"/>
              <a:ea typeface="Times New Roman" pitchFamily="18" charset="0"/>
              <a:cs typeface="Segoe UI" pitchFamily="34" charset="0"/>
            </a:endParaRPr>
          </a:p>
          <a:p>
            <a:endParaRPr lang="ru-RU" sz="2000" dirty="0">
              <a:latin typeface="Century Gothic" pitchFamily="34" charset="0"/>
              <a:ea typeface="Times New Roman" pitchFamily="18" charset="0"/>
              <a:cs typeface="Segoe UI" pitchFamily="34" charset="0"/>
            </a:endParaRPr>
          </a:p>
          <a:p>
            <a:endParaRPr lang="ru-RU" sz="2000" dirty="0">
              <a:latin typeface="Century Gothic" pitchFamily="34" charset="0"/>
              <a:ea typeface="Times New Roman" pitchFamily="18" charset="0"/>
              <a:cs typeface="Segoe UI" pitchFamily="34" charset="0"/>
            </a:endParaRPr>
          </a:p>
          <a:p>
            <a:endParaRPr lang="ru-RU" sz="2000" dirty="0">
              <a:latin typeface="Century Gothic" pitchFamily="34" charset="0"/>
              <a:ea typeface="Times New Roman" pitchFamily="18" charset="0"/>
              <a:cs typeface="Segoe UI" pitchFamily="34" charset="0"/>
            </a:endParaRPr>
          </a:p>
          <a:p>
            <a:endParaRPr lang="ru-RU" sz="2000" dirty="0">
              <a:latin typeface="Century Gothic" pitchFamily="34" charset="0"/>
              <a:ea typeface="Times New Roman" pitchFamily="18" charset="0"/>
              <a:cs typeface="Segoe UI" pitchFamily="34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68991" y="2656343"/>
            <a:ext cx="10372298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>
                <a:latin typeface="Century Gothic" pitchFamily="34" charset="0"/>
                <a:ea typeface="Times New Roman" pitchFamily="18" charset="0"/>
                <a:cs typeface="Segoe UI" pitchFamily="34" charset="0"/>
              </a:rPr>
              <a:t>Эти книги - не просто сборники фактов. </a:t>
            </a:r>
          </a:p>
          <a:p>
            <a:pPr marR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>
                <a:latin typeface="Century Gothic" pitchFamily="34" charset="0"/>
                <a:ea typeface="Times New Roman" pitchFamily="18" charset="0"/>
                <a:cs typeface="Segoe UI" pitchFamily="34" charset="0"/>
              </a:rPr>
              <a:t>Это «машины времени», «экскурсии на заводы», «музеи» под одной обложкой. </a:t>
            </a:r>
          </a:p>
          <a:p>
            <a:pPr marR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>
              <a:latin typeface="Century Gothic" pitchFamily="34" charset="0"/>
              <a:ea typeface="Times New Roman" pitchFamily="18" charset="0"/>
              <a:cs typeface="Segoe UI" pitchFamily="34" charset="0"/>
            </a:endParaRPr>
          </a:p>
          <a:p>
            <a:pPr marR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>
                <a:latin typeface="Century Gothic" pitchFamily="34" charset="0"/>
                <a:ea typeface="Times New Roman" pitchFamily="18" charset="0"/>
                <a:cs typeface="Segoe UI" pitchFamily="34" charset="0"/>
              </a:rPr>
              <a:t>Они помогают детям (и взрослым!) по-новому взглянуть на привычные предметы, разбудить в себе исследователя и почувствовать себя частью великой истории прогресса.</a:t>
            </a:r>
          </a:p>
          <a:p>
            <a:pPr marR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>
              <a:latin typeface="Century Gothic" pitchFamily="34" charset="0"/>
              <a:ea typeface="Times New Roman" pitchFamily="18" charset="0"/>
              <a:cs typeface="Segoe UI" pitchFamily="34" charset="0"/>
            </a:endParaRPr>
          </a:p>
          <a:p>
            <a:pPr marR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>
                <a:latin typeface="Century Gothic" pitchFamily="34" charset="0"/>
                <a:ea typeface="Times New Roman" pitchFamily="18" charset="0"/>
                <a:cs typeface="Segoe UI" pitchFamily="34" charset="0"/>
              </a:rPr>
              <a:t>Это отличный способ показать детям, что наука и </a:t>
            </a:r>
            <a:r>
              <a:rPr lang="ru-RU" sz="2000">
                <a:latin typeface="Century Gothic" pitchFamily="34" charset="0"/>
                <a:ea typeface="Times New Roman" pitchFamily="18" charset="0"/>
                <a:cs typeface="Segoe UI" pitchFamily="34" charset="0"/>
              </a:rPr>
              <a:t>изобретательство - </a:t>
            </a:r>
            <a:r>
              <a:rPr lang="ru-RU" sz="2000" dirty="0">
                <a:latin typeface="Century Gothic" pitchFamily="34" charset="0"/>
                <a:ea typeface="Times New Roman" pitchFamily="18" charset="0"/>
                <a:cs typeface="Segoe UI" pitchFamily="34" charset="0"/>
              </a:rPr>
              <a:t>это увлекательно и доступно каждому.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-218362" y="4549676"/>
            <a:ext cx="4776713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i="0" u="none" strike="noStrike" cap="none" normalizeH="0" baseline="0" dirty="0">
                <a:ln>
                  <a:noFill/>
                </a:ln>
                <a:effectLst/>
                <a:latin typeface="Century Gothic" pitchFamily="34" charset="0"/>
                <a:cs typeface="Arial" pitchFamily="34" charset="0"/>
              </a:rPr>
              <a:t>Артёмкина, Дина </a:t>
            </a:r>
            <a:r>
              <a:rPr kumimoji="0" lang="ru-RU" sz="1500" i="0" u="none" strike="noStrike" cap="none" normalizeH="0" baseline="0" dirty="0" err="1">
                <a:ln>
                  <a:noFill/>
                </a:ln>
                <a:effectLst/>
                <a:latin typeface="Century Gothic" pitchFamily="34" charset="0"/>
                <a:cs typeface="Arial" pitchFamily="34" charset="0"/>
              </a:rPr>
              <a:t>Радиковна</a:t>
            </a:r>
            <a:r>
              <a:rPr lang="ru-RU" sz="1500" dirty="0">
                <a:latin typeface="Century Gothic" pitchFamily="34" charset="0"/>
                <a:cs typeface="Arial" pitchFamily="34" charset="0"/>
              </a:rPr>
              <a:t>. </a:t>
            </a:r>
            <a:r>
              <a:rPr kumimoji="0" lang="ru-RU" sz="1500" b="1" i="0" u="none" strike="noStrike" cap="none" normalizeH="0" baseline="0" dirty="0">
                <a:ln>
                  <a:noFill/>
                </a:ln>
                <a:effectLst/>
                <a:latin typeface="Century Gothic" pitchFamily="34" charset="0"/>
                <a:cs typeface="Arial" pitchFamily="34" charset="0"/>
              </a:rPr>
              <a:t>Эволюция вещей</a:t>
            </a:r>
            <a:r>
              <a:rPr kumimoji="0" lang="ru-RU" sz="1500" b="0" i="0" u="none" strike="noStrike" cap="none" normalizeH="0" baseline="0" dirty="0">
                <a:ln>
                  <a:noFill/>
                </a:ln>
                <a:effectLst/>
                <a:latin typeface="Century Gothic" pitchFamily="34" charset="0"/>
                <a:cs typeface="Arial" pitchFamily="34" charset="0"/>
              </a:rPr>
              <a:t> / Дина Артёмкина ; художник Анна Куликова. - 2-е издание. - Москва : Настя и Никита, 2024. - 24 с. : </a:t>
            </a:r>
            <a:r>
              <a:rPr kumimoji="0" lang="ru-RU" sz="1500" b="0" i="0" u="none" strike="noStrike" cap="none" normalizeH="0" baseline="0" dirty="0" err="1">
                <a:ln>
                  <a:noFill/>
                </a:ln>
                <a:effectLst/>
                <a:latin typeface="Century Gothic" pitchFamily="34" charset="0"/>
                <a:cs typeface="Arial" pitchFamily="34" charset="0"/>
              </a:rPr>
              <a:t>цв</a:t>
            </a:r>
            <a:r>
              <a:rPr kumimoji="0" lang="ru-RU" sz="1500" b="0" i="0" u="none" strike="noStrike" cap="none" normalizeH="0" baseline="0" dirty="0">
                <a:ln>
                  <a:noFill/>
                </a:ln>
                <a:effectLst/>
                <a:latin typeface="Century Gothic" pitchFamily="34" charset="0"/>
                <a:cs typeface="Arial" pitchFamily="34" charset="0"/>
              </a:rPr>
              <a:t>. ил. - (Настя и Никита ; </a:t>
            </a:r>
            <a:r>
              <a:rPr kumimoji="0" lang="ru-RU" sz="1500" b="0" i="0" u="none" strike="noStrike" cap="none" normalizeH="0" baseline="0" dirty="0" err="1">
                <a:ln>
                  <a:noFill/>
                </a:ln>
                <a:effectLst/>
                <a:latin typeface="Century Gothic" pitchFamily="34" charset="0"/>
                <a:cs typeface="Arial" pitchFamily="34" charset="0"/>
              </a:rPr>
              <a:t>вып</a:t>
            </a:r>
            <a:r>
              <a:rPr kumimoji="0" lang="ru-RU" sz="1500" b="0" i="0" u="none" strike="noStrike" cap="none" normalizeH="0" baseline="0" dirty="0">
                <a:ln>
                  <a:noFill/>
                </a:ln>
                <a:effectLst/>
                <a:latin typeface="Century Gothic" pitchFamily="34" charset="0"/>
                <a:cs typeface="Arial" pitchFamily="34" charset="0"/>
              </a:rPr>
              <a:t>. 252). - Текст : непосредственный. </a:t>
            </a:r>
            <a:r>
              <a:rPr kumimoji="0" lang="ru-RU" sz="1500" b="1" i="0" u="none" strike="noStrike" cap="none" normalizeH="0" baseline="0" dirty="0">
                <a:ln>
                  <a:noFill/>
                </a:ln>
                <a:effectLst/>
                <a:latin typeface="Century Gothic" pitchFamily="34" charset="0"/>
                <a:cs typeface="Arial" pitchFamily="34" charset="0"/>
              </a:rPr>
              <a:t>6+</a:t>
            </a:r>
            <a:br>
              <a:rPr kumimoji="0" lang="ru-RU" sz="1800" b="0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</a:br>
            <a:br>
              <a:rPr kumimoji="0" lang="ru-RU" sz="1800" b="0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dirty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 descr="Picture background"/>
          <p:cNvPicPr>
            <a:picLocks noChangeAspect="1" noChangeArrowheads="1"/>
          </p:cNvPicPr>
          <p:nvPr/>
        </p:nvPicPr>
        <p:blipFill>
          <a:blip r:embed="rId2" cstate="print"/>
          <a:srcRect l="13387" t="20607" r="14242" b="9658"/>
          <a:stretch>
            <a:fillRect/>
          </a:stretch>
        </p:blipFill>
        <p:spPr bwMode="auto">
          <a:xfrm>
            <a:off x="332563" y="241646"/>
            <a:ext cx="2935053" cy="3770796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3562065" y="240996"/>
            <a:ext cx="661916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«Эволюция вещей» — о том, как менялись привычные нам предметы во времени (например, подушка, зонт, велосипед или шариковая ручка не всегда выглядели так, как сегодня). 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3643951" y="1131368"/>
            <a:ext cx="63780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>
                <a:ln>
                  <a:noFill/>
                </a:ln>
                <a:effectLst/>
                <a:latin typeface="Century Gothic" pitchFamily="34" charset="0"/>
                <a:ea typeface="Times New Roman" pitchFamily="18" charset="0"/>
                <a:cs typeface="Segoe UI" pitchFamily="34" charset="0"/>
              </a:rPr>
              <a:t>Почему эта книга будет полезна и интересна?</a:t>
            </a:r>
            <a:endParaRPr kumimoji="0" lang="ru-RU" sz="1600" b="0" i="1" u="none" strike="noStrike" cap="none" normalizeH="0" baseline="0" dirty="0">
              <a:ln>
                <a:noFill/>
              </a:ln>
              <a:effectLst/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3630307" y="1485957"/>
            <a:ext cx="624157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Неожиданные факты, которые удивят даже взрослых.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3684895" y="1790578"/>
            <a:ext cx="7237863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>
                <a:latin typeface="Century Gothic" pitchFamily="34" charset="0"/>
                <a:ea typeface="Times New Roman" pitchFamily="18" charset="0"/>
                <a:cs typeface="Arial" pitchFamily="34" charset="0"/>
              </a:rPr>
              <a:t>Н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аглядный урок развития и прогресса. 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Книга прекрасно показывает, что мир не стоит на месте. Одно изобретение порождает,</a:t>
            </a:r>
            <a:r>
              <a:rPr kumimoji="0" lang="ru-RU" sz="16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 вещи «эволюционируют», становясь удобнее и совершеннее. 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Это формирует у ребёнка причинно-следственное мышление и понимание того, что за любым, даже самым привычным предметом стоит человеческий </a:t>
            </a:r>
            <a:r>
              <a:rPr lang="ru-RU" sz="1600" dirty="0">
                <a:latin typeface="Century Gothic" pitchFamily="34" charset="0"/>
                <a:ea typeface="Times New Roman" pitchFamily="18" charset="0"/>
                <a:cs typeface="Arial" pitchFamily="34" charset="0"/>
              </a:rPr>
              <a:t>гений и труд разных поколений.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64205" y="6211669"/>
            <a:ext cx="73602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Century Gothic" pitchFamily="34" charset="0"/>
              </a:rPr>
              <a:t>Читать</a:t>
            </a:r>
            <a:r>
              <a:rPr lang="ru-RU" dirty="0">
                <a:latin typeface="Century Gothic" pitchFamily="34" charset="0"/>
              </a:rPr>
              <a:t> на сайте издательства «Настя и Никита»: </a:t>
            </a:r>
            <a:r>
              <a:rPr lang="en-US" dirty="0">
                <a:latin typeface="Century Gothic" pitchFamily="34" charset="0"/>
              </a:rPr>
              <a:t>https://www.nastyainikita.ru/read/?book=22219</a:t>
            </a:r>
            <a:endParaRPr lang="ru-RU" dirty="0">
              <a:latin typeface="Century Gothic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621206" y="3622427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>
                <a:latin typeface="Century Gothic" pitchFamily="34" charset="0"/>
                <a:ea typeface="Times New Roman" pitchFamily="18" charset="0"/>
                <a:cs typeface="Arial" pitchFamily="34" charset="0"/>
              </a:rPr>
              <a:t>Дети начинают видеть в окружающих их предметах (в том же смартфоне) часть большой истории, а не просто игрушку. 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 l="6474" t="24148" r="33578" b="27622"/>
          <a:stretch>
            <a:fillRect/>
          </a:stretch>
        </p:blipFill>
        <p:spPr bwMode="auto">
          <a:xfrm>
            <a:off x="7492621" y="4161284"/>
            <a:ext cx="4189863" cy="2696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 l="12586" t="9157" r="40266" b="13929"/>
          <a:stretch>
            <a:fillRect/>
          </a:stretch>
        </p:blipFill>
        <p:spPr bwMode="auto">
          <a:xfrm>
            <a:off x="409433" y="368489"/>
            <a:ext cx="3545050" cy="4626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-177422" y="5054108"/>
            <a:ext cx="4435523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err="1">
                <a:ln>
                  <a:noFill/>
                </a:ln>
                <a:effectLst/>
                <a:latin typeface="Century Gothic" pitchFamily="34" charset="0"/>
                <a:cs typeface="Arial" pitchFamily="34" charset="0"/>
              </a:rPr>
              <a:t>Зернес</a:t>
            </a:r>
            <a:r>
              <a:rPr kumimoji="0" lang="ru-RU" sz="1600" i="0" u="none" strike="noStrike" cap="none" normalizeH="0" baseline="0" dirty="0">
                <a:ln>
                  <a:noFill/>
                </a:ln>
                <a:effectLst/>
                <a:latin typeface="Century Gothic" pitchFamily="34" charset="0"/>
                <a:cs typeface="Arial" pitchFamily="34" charset="0"/>
              </a:rPr>
              <a:t>, Светлана. 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effectLst/>
                <a:latin typeface="Century Gothic" pitchFamily="34" charset="0"/>
                <a:cs typeface="Arial" pitchFamily="34" charset="0"/>
              </a:rPr>
              <a:t>Кто придумал и зачем, или Секрет из холодильника 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effectLst/>
                <a:latin typeface="Century Gothic" pitchFamily="34" charset="0"/>
                <a:cs typeface="Arial" pitchFamily="34" charset="0"/>
              </a:rPr>
              <a:t>/ С. П. </a:t>
            </a:r>
            <a:r>
              <a:rPr kumimoji="0" lang="ru-RU" sz="1600" b="0" i="0" u="none" strike="noStrike" cap="none" normalizeH="0" baseline="0" dirty="0" err="1">
                <a:ln>
                  <a:noFill/>
                </a:ln>
                <a:effectLst/>
                <a:latin typeface="Century Gothic" pitchFamily="34" charset="0"/>
                <a:cs typeface="Arial" pitchFamily="34" charset="0"/>
              </a:rPr>
              <a:t>Зернес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effectLst/>
                <a:latin typeface="Century Gothic" pitchFamily="34" charset="0"/>
                <a:cs typeface="Arial" pitchFamily="34" charset="0"/>
              </a:rPr>
              <a:t> ; обл. М. </a:t>
            </a:r>
            <a:r>
              <a:rPr kumimoji="0" lang="ru-RU" sz="1600" b="0" i="0" u="none" strike="noStrike" cap="none" normalizeH="0" baseline="0" dirty="0" err="1">
                <a:ln>
                  <a:noFill/>
                </a:ln>
                <a:effectLst/>
                <a:latin typeface="Century Gothic" pitchFamily="34" charset="0"/>
                <a:cs typeface="Arial" pitchFamily="34" charset="0"/>
              </a:rPr>
              <a:t>Дамбиева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effectLst/>
                <a:latin typeface="Century Gothic" pitchFamily="34" charset="0"/>
                <a:cs typeface="Arial" pitchFamily="34" charset="0"/>
              </a:rPr>
              <a:t>. - Санкт-Петербург : </a:t>
            </a:r>
            <a:r>
              <a:rPr kumimoji="0" lang="ru-RU" sz="1600" b="0" i="0" u="none" strike="noStrike" cap="none" normalizeH="0" baseline="0" dirty="0" err="1">
                <a:ln>
                  <a:noFill/>
                </a:ln>
                <a:effectLst/>
                <a:latin typeface="Century Gothic" pitchFamily="34" charset="0"/>
                <a:cs typeface="Arial" pitchFamily="34" charset="0"/>
              </a:rPr>
              <a:t>БХВ-Петербург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effectLst/>
                <a:latin typeface="Century Gothic" pitchFamily="34" charset="0"/>
                <a:cs typeface="Arial" pitchFamily="34" charset="0"/>
              </a:rPr>
              <a:t>, 2016. - 88 с. : </a:t>
            </a:r>
            <a:r>
              <a:rPr kumimoji="0" lang="ru-RU" sz="1600" b="0" i="0" u="none" strike="noStrike" cap="none" normalizeH="0" baseline="0" dirty="0" err="1">
                <a:ln>
                  <a:noFill/>
                </a:ln>
                <a:effectLst/>
                <a:latin typeface="Century Gothic" pitchFamily="34" charset="0"/>
                <a:cs typeface="Arial" pitchFamily="34" charset="0"/>
              </a:rPr>
              <a:t>цв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effectLst/>
                <a:latin typeface="Century Gothic" pitchFamily="34" charset="0"/>
                <a:cs typeface="Arial" pitchFamily="34" charset="0"/>
              </a:rPr>
              <a:t>. ил. - (Познавательные истории).- Текст:</a:t>
            </a:r>
            <a:r>
              <a:rPr kumimoji="0" lang="ru-RU" sz="1600" b="0" i="0" u="none" strike="noStrike" cap="none" normalizeH="0" dirty="0">
                <a:ln>
                  <a:noFill/>
                </a:ln>
                <a:effectLst/>
                <a:latin typeface="Century Gothic" pitchFamily="34" charset="0"/>
                <a:cs typeface="Arial" pitchFamily="34" charset="0"/>
              </a:rPr>
              <a:t> непосредственный. </a:t>
            </a:r>
            <a:r>
              <a:rPr kumimoji="0" lang="ru-RU" sz="1600" b="1" i="0" u="none" strike="noStrike" cap="none" normalizeH="0" dirty="0">
                <a:ln>
                  <a:noFill/>
                </a:ln>
                <a:effectLst/>
                <a:latin typeface="Century Gothic" pitchFamily="34" charset="0"/>
                <a:cs typeface="Arial" pitchFamily="34" charset="0"/>
              </a:rPr>
              <a:t>6+</a:t>
            </a:r>
            <a:endParaRPr kumimoji="0" lang="ru-RU" sz="1600" b="1" i="0" u="none" strike="noStrike" cap="none" normalizeH="0" baseline="0" dirty="0">
              <a:ln>
                <a:noFill/>
              </a:ln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4271750" y="0"/>
            <a:ext cx="4995079" cy="10679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Times New Roman" pitchFamily="18" charset="0"/>
                <a:cs typeface="Segoe UI" pitchFamily="34" charset="0"/>
              </a:rPr>
              <a:t>Книга построена как серия коротких, но содержательных историй появлении знакомых нам</a:t>
            </a:r>
            <a:r>
              <a:rPr kumimoji="0" lang="ru-RU" sz="16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Times New Roman" pitchFamily="18" charset="0"/>
                <a:cs typeface="Segoe UI" pitchFamily="34" charset="0"/>
              </a:rPr>
              <a:t> предметов</a:t>
            </a:r>
            <a:r>
              <a:rPr lang="ru-RU" sz="1600" dirty="0">
                <a:latin typeface="Century Gothic" pitchFamily="34" charset="0"/>
                <a:ea typeface="Times New Roman" pitchFamily="18" charset="0"/>
                <a:cs typeface="Segoe UI" pitchFamily="34" charset="0"/>
              </a:rPr>
              <a:t> (спички, кошелек, консервная банка, холодильник, микроволновая печь, мясорубка, стиральная машина, водопроводный кран, пылесос и многое другое).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>
              <a:latin typeface="Century Gothic" pitchFamily="34" charset="0"/>
              <a:ea typeface="Times New Roman" pitchFamily="18" charset="0"/>
              <a:cs typeface="Segoe U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>
                <a:latin typeface="Century Gothic" pitchFamily="34" charset="0"/>
                <a:ea typeface="Times New Roman" pitchFamily="18" charset="0"/>
                <a:cs typeface="Segoe UI" pitchFamily="34" charset="0"/>
              </a:rPr>
              <a:t>Каждый разворот посвящён истории одной вещи.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>
              <a:latin typeface="Century Gothic" pitchFamily="34" charset="0"/>
              <a:ea typeface="Times New Roman" pitchFamily="18" charset="0"/>
              <a:cs typeface="Segoe U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«У этой штуки слишком много недостатков. Она никогда не станет средством общения», - так говорили весьма уважаемые люди</a:t>
            </a:r>
            <a:r>
              <a:rPr kumimoji="0" lang="ru-RU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 только что появившуюся новинку – телефон»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i="1" baseline="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«Когда шотландский инженер Джон </a:t>
            </a:r>
            <a:r>
              <a:rPr kumimoji="0" lang="ru-RU" i="1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Брэд</a:t>
            </a:r>
            <a:r>
              <a:rPr kumimoji="0" lang="ru-RU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обратился в реакцию газеты и заявил, что придумал способ передачи изображения на расстояние, там сильно испугались. «Избавьтесь от этого безумца</a:t>
            </a:r>
            <a:r>
              <a:rPr lang="ru-RU" i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 велел редактор.  Он говорит, что изобрёл машину, чтобы видеть радио!»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>
                <a:latin typeface="Century Gothic" pitchFamily="34" charset="0"/>
                <a:ea typeface="Times New Roman" pitchFamily="18" charset="0"/>
                <a:cs typeface="Segoe UI" pitchFamily="34" charset="0"/>
              </a:rPr>
              <a:t>Наука и изобретательство – это увлекательно и доступно каждому.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ea typeface="Times New Roman" pitchFamily="18" charset="0"/>
              <a:cs typeface="Segoe U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>
              <a:latin typeface="Century Gothic" pitchFamily="34" charset="0"/>
              <a:ea typeface="Times New Roman" pitchFamily="18" charset="0"/>
              <a:cs typeface="Segoe U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ea typeface="Times New Roman" pitchFamily="18" charset="0"/>
              <a:cs typeface="Segoe U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>
              <a:latin typeface="Century Gothic" pitchFamily="34" charset="0"/>
              <a:ea typeface="Times New Roman" pitchFamily="18" charset="0"/>
              <a:cs typeface="Segoe U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ea typeface="Times New Roman" pitchFamily="18" charset="0"/>
              <a:cs typeface="Segoe U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>
              <a:latin typeface="Century Gothic" pitchFamily="34" charset="0"/>
              <a:ea typeface="Times New Roman" pitchFamily="18" charset="0"/>
              <a:cs typeface="Segoe U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ea typeface="Times New Roman" pitchFamily="18" charset="0"/>
              <a:cs typeface="Segoe U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>
              <a:latin typeface="Century Gothic" pitchFamily="34" charset="0"/>
              <a:ea typeface="Times New Roman" pitchFamily="18" charset="0"/>
              <a:cs typeface="Segoe U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ea typeface="Times New Roman" pitchFamily="18" charset="0"/>
              <a:cs typeface="Segoe U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>
              <a:latin typeface="Century Gothic" pitchFamily="34" charset="0"/>
              <a:ea typeface="Times New Roman" pitchFamily="18" charset="0"/>
              <a:cs typeface="Segoe U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ea typeface="Times New Roman" pitchFamily="18" charset="0"/>
              <a:cs typeface="Segoe U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ea typeface="Times New Roman" pitchFamily="18" charset="0"/>
              <a:cs typeface="Segoe U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>
              <a:latin typeface="Century Gothic" pitchFamily="34" charset="0"/>
              <a:cs typeface="Segoe U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 l="13786" t="8340" r="38921" b="8626"/>
          <a:stretch>
            <a:fillRect/>
          </a:stretch>
        </p:blipFill>
        <p:spPr bwMode="auto">
          <a:xfrm>
            <a:off x="9348716" y="2934465"/>
            <a:ext cx="2647666" cy="3718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 l="14793" t="9055" r="40386" b="12508"/>
          <a:stretch>
            <a:fillRect/>
          </a:stretch>
        </p:blipFill>
        <p:spPr bwMode="auto">
          <a:xfrm>
            <a:off x="341196" y="204717"/>
            <a:ext cx="2349364" cy="3289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-218364" y="3531487"/>
            <a:ext cx="3207224" cy="2908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i="0" u="none" strike="noStrike" cap="none" normalizeH="0" baseline="0" dirty="0" err="1">
                <a:ln>
                  <a:noFill/>
                </a:ln>
                <a:effectLst/>
                <a:latin typeface="Century Gothic" pitchFamily="34" charset="0"/>
                <a:cs typeface="Arial" pitchFamily="34" charset="0"/>
              </a:rPr>
              <a:t>Беловинский</a:t>
            </a:r>
            <a:r>
              <a:rPr kumimoji="0" lang="ru-RU" sz="1500" i="0" u="none" strike="noStrike" cap="none" normalizeH="0" baseline="0" dirty="0">
                <a:ln>
                  <a:noFill/>
                </a:ln>
                <a:effectLst/>
                <a:latin typeface="Century Gothic" pitchFamily="34" charset="0"/>
                <a:cs typeface="Arial" pitchFamily="34" charset="0"/>
              </a:rPr>
              <a:t>, Леонид Васильевич. </a:t>
            </a:r>
            <a:r>
              <a:rPr kumimoji="0" lang="ru-RU" sz="1500" b="1" i="0" u="none" strike="noStrike" cap="none" normalizeH="0" baseline="0" dirty="0">
                <a:ln>
                  <a:noFill/>
                </a:ln>
                <a:effectLst/>
                <a:latin typeface="Century Gothic" pitchFamily="34" charset="0"/>
                <a:cs typeface="Arial" pitchFamily="34" charset="0"/>
              </a:rPr>
              <a:t>Вещи XX века в рисунках и фотографиях </a:t>
            </a:r>
            <a:r>
              <a:rPr kumimoji="0" lang="ru-RU" sz="1500" i="0" u="none" strike="noStrike" cap="none" normalizeH="0" baseline="0" dirty="0">
                <a:ln>
                  <a:noFill/>
                </a:ln>
                <a:effectLst/>
                <a:latin typeface="Century Gothic" pitchFamily="34" charset="0"/>
                <a:cs typeface="Arial" pitchFamily="34" charset="0"/>
              </a:rPr>
              <a:t>/ Леонид </a:t>
            </a:r>
            <a:r>
              <a:rPr kumimoji="0" lang="ru-RU" sz="1500" i="0" u="none" strike="noStrike" cap="none" normalizeH="0" baseline="0" dirty="0" err="1">
                <a:ln>
                  <a:noFill/>
                </a:ln>
                <a:effectLst/>
                <a:latin typeface="Century Gothic" pitchFamily="34" charset="0"/>
                <a:cs typeface="Arial" pitchFamily="34" charset="0"/>
              </a:rPr>
              <a:t>Беловинский</a:t>
            </a:r>
            <a:r>
              <a:rPr kumimoji="0" lang="ru-RU" sz="1500" i="0" u="none" strike="noStrike" cap="none" normalizeH="0" baseline="0" dirty="0">
                <a:ln>
                  <a:noFill/>
                </a:ln>
                <a:effectLst/>
                <a:latin typeface="Century Gothic" pitchFamily="34" charset="0"/>
                <a:cs typeface="Arial" pitchFamily="34" charset="0"/>
              </a:rPr>
              <a:t> ; художник Кристина Валенкова. - Санкт-Петербург ; Москва : Речь, 2020. - 112 с. : </a:t>
            </a:r>
            <a:r>
              <a:rPr kumimoji="0" lang="ru-RU" sz="1500" i="0" u="none" strike="noStrike" cap="none" normalizeH="0" baseline="0" dirty="0" err="1">
                <a:ln>
                  <a:noFill/>
                </a:ln>
                <a:effectLst/>
                <a:latin typeface="Century Gothic" pitchFamily="34" charset="0"/>
                <a:cs typeface="Arial" pitchFamily="34" charset="0"/>
              </a:rPr>
              <a:t>цв</a:t>
            </a:r>
            <a:r>
              <a:rPr kumimoji="0" lang="ru-RU" sz="1500" i="0" u="none" strike="noStrike" cap="none" normalizeH="0" baseline="0" dirty="0">
                <a:ln>
                  <a:noFill/>
                </a:ln>
                <a:effectLst/>
                <a:latin typeface="Century Gothic" pitchFamily="34" charset="0"/>
                <a:cs typeface="Arial" pitchFamily="34" charset="0"/>
              </a:rPr>
              <a:t>. ил. - (Речь о России). – Текст: непосредственный.</a:t>
            </a:r>
            <a:r>
              <a:rPr kumimoji="0" lang="ru-RU" sz="1500" b="1" i="0" u="none" strike="noStrike" cap="none" normalizeH="0" baseline="0" dirty="0">
                <a:ln>
                  <a:noFill/>
                </a:ln>
                <a:effectLst/>
                <a:latin typeface="Century Gothic" pitchFamily="34" charset="0"/>
                <a:cs typeface="Arial" pitchFamily="34" charset="0"/>
              </a:rPr>
              <a:t> 12+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2811437" y="239580"/>
            <a:ext cx="683752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>
                <a:latin typeface="Century Gothic" pitchFamily="34" charset="0"/>
                <a:ea typeface="Times New Roman" pitchFamily="18" charset="0"/>
                <a:cs typeface="Segoe UI" pitchFamily="34" charset="0"/>
              </a:rPr>
              <a:t>Н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Times New Roman" pitchFamily="18" charset="0"/>
                <a:cs typeface="Segoe UI" pitchFamily="34" charset="0"/>
              </a:rPr>
              <a:t>астоящая «машина времени», которая переносит нас в совсем недавнее, но уже далёкое прошлое — в XX век.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2866030" y="1378904"/>
            <a:ext cx="8161361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Times New Roman" pitchFamily="18" charset="0"/>
                <a:cs typeface="Segoe UI" pitchFamily="34" charset="0"/>
              </a:rPr>
              <a:t>Ожившая история XX века. </a:t>
            </a:r>
            <a:r>
              <a:rPr kumimoji="0" lang="ru-RU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Times New Roman" pitchFamily="18" charset="0"/>
                <a:cs typeface="Segoe UI" pitchFamily="34" charset="0"/>
              </a:rPr>
              <a:t>Живая </a:t>
            </a:r>
            <a:r>
              <a:rPr lang="ru-RU" sz="1600" dirty="0">
                <a:latin typeface="Century Gothic" pitchFamily="34" charset="0"/>
                <a:ea typeface="Times New Roman" pitchFamily="18" charset="0"/>
                <a:cs typeface="Segoe UI" pitchFamily="34" charset="0"/>
              </a:rPr>
              <a:t>история через предметы и быт. К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Times New Roman" pitchFamily="18" charset="0"/>
                <a:cs typeface="Segoe UI" pitchFamily="34" charset="0"/>
              </a:rPr>
              <a:t>ак жили обычные люди? Что стояло у них на кухне? На чём спали, сидели и ели? Как они гладили бельё, когда электричества не было? </a:t>
            </a:r>
            <a:r>
              <a:rPr lang="ru-RU" sz="1600" dirty="0">
                <a:latin typeface="Century Gothic" pitchFamily="34" charset="0"/>
                <a:ea typeface="Times New Roman" pitchFamily="18" charset="0"/>
                <a:cs typeface="Segoe UI" pitchFamily="34" charset="0"/>
              </a:rPr>
              <a:t>Чем они пользовались в школе?  Как слушали музыку? Как в дом пришло кино?</a:t>
            </a: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2852382" y="2555462"/>
            <a:ext cx="891198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" pitchFamily="34" charset="0"/>
                <a:ea typeface="Times New Roman" pitchFamily="18" charset="0"/>
                <a:cs typeface="Segoe UI" pitchFamily="34" charset="0"/>
              </a:rPr>
              <a:t> </a:t>
            </a:r>
            <a:r>
              <a:rPr lang="ru-RU" sz="1600" b="1" dirty="0">
                <a:latin typeface="Century Gothic" pitchFamily="34" charset="0"/>
                <a:ea typeface="Times New Roman" pitchFamily="18" charset="0"/>
                <a:cs typeface="Segoe UI" pitchFamily="34" charset="0"/>
              </a:rPr>
              <a:t>Развитие исторического мышления и понимания прогресса. </a:t>
            </a:r>
            <a:r>
              <a:rPr lang="ru-RU" sz="1600" dirty="0">
                <a:latin typeface="Century Gothic" pitchFamily="34" charset="0"/>
                <a:ea typeface="Times New Roman" pitchFamily="18" charset="0"/>
                <a:cs typeface="Segoe UI" pitchFamily="34" charset="0"/>
              </a:rPr>
              <a:t>На примере вещей XX века книга наглядно показано как стремительно менялся мир. Ребёнок видит, что старый утюг сначала был тяжёлой чугунной «стрелой», потом стал электрическим, а теперь есть паровые системы с парогенераторами. Это формирует понимание, что технологии не стоят на месте, и наши сегодняшние вещи — это результат долгой эволюции, которую мы видим прямо на страницах.</a:t>
            </a: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2866029" y="4279246"/>
            <a:ext cx="8775511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>
                <a:latin typeface="Century Gothic" pitchFamily="34" charset="0"/>
                <a:ea typeface="Times New Roman" pitchFamily="18" charset="0"/>
                <a:cs typeface="Segoe UI" pitchFamily="34" charset="0"/>
              </a:rPr>
              <a:t>Связь поколений через вещи. </a:t>
            </a:r>
            <a:r>
              <a:rPr lang="ru-RU" sz="1600" dirty="0">
                <a:latin typeface="Century Gothic" pitchFamily="34" charset="0"/>
                <a:ea typeface="Times New Roman" pitchFamily="18" charset="0"/>
                <a:cs typeface="Segoe UI" pitchFamily="34" charset="0"/>
              </a:rPr>
              <a:t>Читая книгу, дети могут подойти к старшему поколению и спросить: «А у вас был такой? А как вы им пользовались?». Книга становится мостиком между поколениями, поводом для семейного разговора о прошлом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" pitchFamily="34" charset="0"/>
                <a:ea typeface="Times New Roman" pitchFamily="18" charset="0"/>
                <a:cs typeface="Segoe UI" pitchFamily="34" charset="0"/>
              </a:rPr>
              <a:t>.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2920618" y="5288340"/>
            <a:ext cx="899842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>
                <a:latin typeface="Century Gothic" pitchFamily="34" charset="0"/>
                <a:ea typeface="Times New Roman" pitchFamily="18" charset="0"/>
                <a:cs typeface="Segoe UI" pitchFamily="34" charset="0"/>
              </a:rPr>
              <a:t>Уникальный визуальный материал.</a:t>
            </a:r>
            <a:r>
              <a:rPr lang="ru-RU" sz="1600" dirty="0">
                <a:latin typeface="Century Gothic" pitchFamily="34" charset="0"/>
                <a:ea typeface="Times New Roman" pitchFamily="18" charset="0"/>
                <a:cs typeface="Segoe UI" pitchFamily="34" charset="0"/>
              </a:rPr>
              <a:t> Множество подробных рисунков и старых фотографий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Segoe UI" pitchFamily="34" charset="0"/>
              </a:rPr>
              <a:t>. Буржуйка, </a:t>
            </a:r>
            <a:r>
              <a:rPr lang="ru-RU" sz="1600" dirty="0" err="1">
                <a:latin typeface="Century Gothic" pitchFamily="34" charset="0"/>
                <a:ea typeface="Calibri" pitchFamily="34" charset="0"/>
                <a:cs typeface="Segoe UI" pitchFamily="34" charset="0"/>
              </a:rPr>
              <a:t>с</a:t>
            </a:r>
            <a:r>
              <a:rPr kumimoji="0" 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Segoe UI" pitchFamily="34" charset="0"/>
              </a:rPr>
              <a:t>битенник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Segoe UI" pitchFamily="34" charset="0"/>
              </a:rPr>
              <a:t>, сундук-подголовник, бювар и мн.др.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pitchFamily="34" charset="0"/>
              </a:rPr>
              <a:t> </a:t>
            </a:r>
            <a:r>
              <a:rPr lang="ru-RU" sz="1600" dirty="0">
                <a:latin typeface="Century Gothic" pitchFamily="34" charset="0"/>
              </a:rPr>
              <a:t>Можно рассматривать детали, сравнивать предметы «до» и «после», узнавать старые вещи на фотографиях из семейного альбома. Это отличный стимул для совместного просмотра и обсуждения.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825086" y="839799"/>
            <a:ext cx="920212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prstClr val="black"/>
                </a:solidFill>
                <a:latin typeface="Century Gothic" pitchFamily="34" charset="0"/>
                <a:ea typeface="Times New Roman" pitchFamily="18" charset="0"/>
                <a:cs typeface="Segoe UI" pitchFamily="34" charset="0"/>
              </a:rPr>
              <a:t>Книга позволяет прикоснуться к реальной истории, к быту людей, которые жили до нас. </a:t>
            </a:r>
            <a:endParaRPr lang="ru-RU" sz="1600" dirty="0">
              <a:solidFill>
                <a:prstClr val="black"/>
              </a:solidFill>
              <a:latin typeface="Century Gothic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 l="12206" t="12249" r="39987" b="12032"/>
          <a:stretch>
            <a:fillRect/>
          </a:stretch>
        </p:blipFill>
        <p:spPr bwMode="auto">
          <a:xfrm>
            <a:off x="573207" y="464024"/>
            <a:ext cx="2800467" cy="3548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1" y="4047026"/>
            <a:ext cx="3671248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err="1">
                <a:ln>
                  <a:noFill/>
                </a:ln>
                <a:effectLst/>
                <a:latin typeface="Century Gothic" pitchFamily="34" charset="0"/>
                <a:cs typeface="Arial" pitchFamily="34" charset="0"/>
              </a:rPr>
              <a:t>Слевин</a:t>
            </a:r>
            <a:r>
              <a:rPr kumimoji="0" lang="ru-RU" sz="1600" i="0" u="none" strike="noStrike" cap="none" normalizeH="0" baseline="0" dirty="0">
                <a:ln>
                  <a:noFill/>
                </a:ln>
                <a:effectLst/>
                <a:latin typeface="Century Gothic" pitchFamily="34" charset="0"/>
                <a:cs typeface="Arial" pitchFamily="34" charset="0"/>
              </a:rPr>
              <a:t>, Билл. 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effectLst/>
                <a:latin typeface="Century Gothic" pitchFamily="34" charset="0"/>
                <a:cs typeface="Arial" pitchFamily="34" charset="0"/>
              </a:rPr>
              <a:t>Превращения. Из чего делаются привычные вещи?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effectLst/>
                <a:latin typeface="Century Gothic" pitchFamily="34" charset="0"/>
                <a:cs typeface="Arial" pitchFamily="34" charset="0"/>
              </a:rPr>
              <a:t> / Б. </a:t>
            </a:r>
            <a:r>
              <a:rPr kumimoji="0" lang="ru-RU" sz="1600" b="0" i="0" u="none" strike="noStrike" cap="none" normalizeH="0" baseline="0" dirty="0" err="1">
                <a:ln>
                  <a:noFill/>
                </a:ln>
                <a:effectLst/>
                <a:latin typeface="Century Gothic" pitchFamily="34" charset="0"/>
                <a:cs typeface="Arial" pitchFamily="34" charset="0"/>
              </a:rPr>
              <a:t>Слевин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effectLst/>
                <a:latin typeface="Century Gothic" pitchFamily="34" charset="0"/>
                <a:cs typeface="Arial" pitchFamily="34" charset="0"/>
              </a:rPr>
              <a:t> ; пер. А. Аникина. - Санкт-Петербург [и др.] : Питер, 2017. - 144 с. : </a:t>
            </a:r>
            <a:r>
              <a:rPr kumimoji="0" lang="ru-RU" sz="1600" b="0" i="0" u="none" strike="noStrike" cap="none" normalizeH="0" baseline="0" dirty="0" err="1">
                <a:ln>
                  <a:noFill/>
                </a:ln>
                <a:effectLst/>
                <a:latin typeface="Century Gothic" pitchFamily="34" charset="0"/>
                <a:cs typeface="Arial" pitchFamily="34" charset="0"/>
              </a:rPr>
              <a:t>цв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effectLst/>
                <a:latin typeface="Century Gothic" pitchFamily="34" charset="0"/>
                <a:cs typeface="Arial" pitchFamily="34" charset="0"/>
              </a:rPr>
              <a:t>. ил. - (Вы и ваш ребёнок) (Я хочу... все знать). – Текст: непосредственный. 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effectLst/>
                <a:latin typeface="Century Gothic" pitchFamily="34" charset="0"/>
                <a:cs typeface="Arial" pitchFamily="34" charset="0"/>
              </a:rPr>
              <a:t>6+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16740" y="3057097"/>
            <a:ext cx="503147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>
              <a:latin typeface="Century Gothic" pitchFamily="34" charset="0"/>
            </a:endParaRPr>
          </a:p>
          <a:p>
            <a:endParaRPr lang="ru-RU" b="1" dirty="0">
              <a:latin typeface="Century Gothic" pitchFamily="34" charset="0"/>
            </a:endParaRPr>
          </a:p>
          <a:p>
            <a:r>
              <a:rPr lang="ru-RU" b="1" dirty="0">
                <a:latin typeface="Century Gothic" pitchFamily="34" charset="0"/>
              </a:rPr>
              <a:t>Понятные иллюстрации.</a:t>
            </a:r>
            <a:endParaRPr lang="ru-RU" dirty="0">
              <a:latin typeface="Century Gothic" pitchFamily="34" charset="0"/>
            </a:endParaRPr>
          </a:p>
          <a:p>
            <a:r>
              <a:rPr lang="ru-RU" dirty="0">
                <a:latin typeface="Century Gothic" pitchFamily="34" charset="0"/>
              </a:rPr>
              <a:t>Пошаговые рисунки, которые показывают этапы производства. Для </a:t>
            </a:r>
            <a:r>
              <a:rPr lang="ru-RU" dirty="0" err="1">
                <a:latin typeface="Century Gothic" pitchFamily="34" charset="0"/>
              </a:rPr>
              <a:t>детей-визуалов</a:t>
            </a:r>
            <a:r>
              <a:rPr lang="ru-RU" dirty="0">
                <a:latin typeface="Century Gothic" pitchFamily="34" charset="0"/>
              </a:rPr>
              <a:t> это просто идеальный формат: они могут «увидеть» процесс, даже не читая объяснений.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716740" y="771564"/>
            <a:ext cx="750172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Century Gothic" pitchFamily="34" charset="0"/>
              </a:rPr>
              <a:t>Развитие инженерного и технологического мышления.</a:t>
            </a:r>
            <a:endParaRPr lang="ru-RU" dirty="0">
              <a:latin typeface="Century Gothic" pitchFamily="34" charset="0"/>
            </a:endParaRPr>
          </a:p>
          <a:p>
            <a:r>
              <a:rPr lang="ru-RU" dirty="0">
                <a:latin typeface="Century Gothic" pitchFamily="34" charset="0"/>
              </a:rPr>
              <a:t>Эта книга - про технологические процессы. Это «путёвка» на современную фабрику и завод, куда ребёнка не пустят в реальности.</a:t>
            </a:r>
          </a:p>
          <a:p>
            <a:r>
              <a:rPr lang="ru-RU" dirty="0">
                <a:latin typeface="Century Gothic" pitchFamily="34" charset="0"/>
              </a:rPr>
              <a:t>Она показывает детям, что такое производственная цепочка, конвейер, переработка сырья.</a:t>
            </a:r>
          </a:p>
          <a:p>
            <a:r>
              <a:rPr lang="ru-RU" dirty="0">
                <a:latin typeface="Century Gothic" pitchFamily="34" charset="0"/>
              </a:rPr>
              <a:t>Это отличная база для формирования интереса к естественным наукам - физике, биологии - и к инженерии. Ребёнок начинает понимать, как устроен мир, который был создан руками.</a:t>
            </a: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3684895" y="400517"/>
            <a:ext cx="891653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Times New Roman" pitchFamily="18" charset="0"/>
                <a:cs typeface="Segoe UI" pitchFamily="34" charset="0"/>
              </a:rPr>
              <a:t> «ИЗ ЧЕГО вещи сделаны и КАК они появляются на свет?».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 l="6773" t="29088" r="34877" b="30536"/>
          <a:stretch>
            <a:fillRect/>
          </a:stretch>
        </p:blipFill>
        <p:spPr bwMode="auto">
          <a:xfrm>
            <a:off x="8980226" y="3316407"/>
            <a:ext cx="2911522" cy="1906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3725839" y="5384715"/>
            <a:ext cx="735614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Times New Roman" pitchFamily="18" charset="0"/>
                <a:cs typeface="Segoe UI" pitchFamily="34" charset="0"/>
              </a:rPr>
              <a:t>Пусть дети узнают, что даже самая обычная вещь - это результат работы множества людей и сложных технологий. И кто знает, может быть, эта книга вдохновит кого-то из них стать инженером, конструктором или экологом будущего.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3875963" y="319913"/>
            <a:ext cx="6782937" cy="2000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Times New Roman" pitchFamily="18" charset="0"/>
                <a:cs typeface="Segoe UI" pitchFamily="34" charset="0"/>
              </a:rPr>
              <a:t>Борьба со стереотипами и вдохновение.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Times New Roman" pitchFamily="18" charset="0"/>
                <a:cs typeface="Segoe UI" pitchFamily="34" charset="0"/>
              </a:rPr>
              <a:t>На примере реальных женщин мы </a:t>
            </a:r>
            <a:r>
              <a:rPr kumimoji="0" lang="ru-RU" sz="16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Times New Roman" pitchFamily="18" charset="0"/>
                <a:cs typeface="Segoe UI" pitchFamily="34" charset="0"/>
              </a:rPr>
              <a:t>видим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Times New Roman" pitchFamily="18" charset="0"/>
                <a:cs typeface="Segoe UI" pitchFamily="34" charset="0"/>
              </a:rPr>
              <a:t>, что, настойчивость и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Times New Roman" pitchFamily="18" charset="0"/>
                <a:cs typeface="Segoe UI" pitchFamily="34" charset="0"/>
              </a:rPr>
              <a:t>смелость важнее </a:t>
            </a:r>
            <a:r>
              <a:rPr kumimoji="0" 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Times New Roman" pitchFamily="18" charset="0"/>
                <a:cs typeface="Segoe UI" pitchFamily="34" charset="0"/>
              </a:rPr>
              <a:t>гендера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Times New Roman" pitchFamily="18" charset="0"/>
                <a:cs typeface="Segoe UI" pitchFamily="34" charset="0"/>
              </a:rPr>
              <a:t>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1600" dirty="0">
                <a:latin typeface="Century Gothic" pitchFamily="34" charset="0"/>
                <a:ea typeface="Times New Roman" pitchFamily="18" charset="0"/>
                <a:cs typeface="Segoe UI" pitchFamily="34" charset="0"/>
              </a:rPr>
              <a:t>Это 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Times New Roman" pitchFamily="18" charset="0"/>
                <a:cs typeface="Segoe UI" pitchFamily="34" charset="0"/>
              </a:rPr>
              <a:t>вдохновляющее чтение для любой девочки, которая мечтает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Times New Roman" pitchFamily="18" charset="0"/>
                <a:cs typeface="Segoe UI" pitchFamily="34" charset="0"/>
              </a:rPr>
              <a:t>стать учёным,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Times New Roman" pitchFamily="18" charset="0"/>
                <a:cs typeface="Segoe UI" pitchFamily="34" charset="0"/>
              </a:rPr>
              <a:t> 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Times New Roman" pitchFamily="18" charset="0"/>
                <a:cs typeface="Segoe UI" pitchFamily="34" charset="0"/>
              </a:rPr>
              <a:t>инженером, программистом или просто хочет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Times New Roman" pitchFamily="18" charset="0"/>
                <a:cs typeface="Segoe UI" pitchFamily="34" charset="0"/>
              </a:rPr>
              <a:t>что-то изменить в мире.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3903258" y="1995472"/>
            <a:ext cx="6578221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Times New Roman" pitchFamily="18" charset="0"/>
                <a:cs typeface="Segoe UI" pitchFamily="34" charset="0"/>
              </a:rPr>
              <a:t>Связь прошлого и настоящего.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Times New Roman" pitchFamily="18" charset="0"/>
                <a:cs typeface="Segoe UI" pitchFamily="34" charset="0"/>
              </a:rPr>
              <a:t>Книга помогает детям увидеть, как изобретения прошлого живут в нашей повседневной жизни. Каждый раз, когда мы садимся в автомобиль в дождь, используем бумажный пакет, загружаем посудомоечную машину или пользуемся </a:t>
            </a:r>
            <a:r>
              <a:rPr kumimoji="0" 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Times New Roman" pitchFamily="18" charset="0"/>
                <a:cs typeface="Segoe UI" pitchFamily="34" charset="0"/>
              </a:rPr>
              <a:t>Wi-Fi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Times New Roman" pitchFamily="18" charset="0"/>
                <a:cs typeface="Segoe UI" pitchFamily="34" charset="0"/>
              </a:rPr>
              <a:t> — мы пользуемся результатом работы удивительных женщин, о которых рассказывает книга. Это помогает ребёнку почувствовать связь с историей, увидеть её живой и актуальной.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3916910" y="4372816"/>
            <a:ext cx="7792871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>
                <a:latin typeface="Century Gothic" pitchFamily="34" charset="0"/>
                <a:ea typeface="Times New Roman" pitchFamily="18" charset="0"/>
                <a:cs typeface="Segoe UI" pitchFamily="34" charset="0"/>
              </a:rPr>
              <a:t>Развитие предпринимательского и инженерного мышления.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>
                <a:latin typeface="Century Gothic" pitchFamily="34" charset="0"/>
                <a:ea typeface="Times New Roman" pitchFamily="18" charset="0"/>
                <a:cs typeface="Segoe UI" pitchFamily="34" charset="0"/>
              </a:rPr>
              <a:t>Истории изобретательниц – это истории о том, как обычные люди решали обычные проблемы. Они видели неудобство и создавали удобство, видели проблему и находили решение. Это прекрасный пример для формирования «инженерного мышления» у детей: видеть задачу и искать способы её решения. А также пример предпринимательской смелости - довести идею до конца, даже если сначала над тобой смеются.</a:t>
            </a:r>
          </a:p>
        </p:txBody>
      </p:sp>
      <p:pic>
        <p:nvPicPr>
          <p:cNvPr id="5" name="Picture 3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1234" y="191069"/>
            <a:ext cx="3078944" cy="4333869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-241109" y="4604828"/>
            <a:ext cx="432179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err="1">
                <a:latin typeface="Century Gothic" pitchFamily="34" charset="0"/>
                <a:cs typeface="Arial" pitchFamily="34" charset="0"/>
              </a:rPr>
              <a:t>Тиммеш</a:t>
            </a:r>
            <a:r>
              <a:rPr lang="ru-RU" sz="1600" dirty="0">
                <a:latin typeface="Century Gothic" pitchFamily="34" charset="0"/>
                <a:cs typeface="Arial" pitchFamily="34" charset="0"/>
              </a:rPr>
              <a:t>, </a:t>
            </a:r>
            <a:r>
              <a:rPr lang="ru-RU" sz="1600" dirty="0" err="1">
                <a:latin typeface="Century Gothic" pitchFamily="34" charset="0"/>
                <a:cs typeface="Arial" pitchFamily="34" charset="0"/>
              </a:rPr>
              <a:t>Кэтрин</a:t>
            </a:r>
            <a:r>
              <a:rPr lang="ru-RU" sz="1600" dirty="0">
                <a:latin typeface="Century Gothic" pitchFamily="34" charset="0"/>
                <a:cs typeface="Arial" pitchFamily="34" charset="0"/>
              </a:rPr>
              <a:t>. </a:t>
            </a:r>
            <a:r>
              <a:rPr lang="ru-RU" sz="1600" b="1" dirty="0">
                <a:latin typeface="Century Gothic" pitchFamily="34" charset="0"/>
                <a:cs typeface="Arial" pitchFamily="34" charset="0"/>
              </a:rPr>
              <a:t>Придумано девочками</a:t>
            </a:r>
            <a:r>
              <a:rPr lang="ru-RU" sz="1600" dirty="0">
                <a:latin typeface="Century Gothic" pitchFamily="34" charset="0"/>
                <a:cs typeface="Arial" pitchFamily="34" charset="0"/>
              </a:rPr>
              <a:t> : </a:t>
            </a:r>
            <a:r>
              <a:rPr lang="ru-RU" sz="1600" b="1" dirty="0">
                <a:latin typeface="Century Gothic" pitchFamily="34" charset="0"/>
                <a:cs typeface="Arial" pitchFamily="34" charset="0"/>
              </a:rPr>
              <a:t>история о выдающихся изобретательницах </a:t>
            </a:r>
            <a:r>
              <a:rPr lang="ru-RU" sz="1600" dirty="0">
                <a:latin typeface="Century Gothic" pitchFamily="34" charset="0"/>
                <a:cs typeface="Arial" pitchFamily="34" charset="0"/>
              </a:rPr>
              <a:t>/ </a:t>
            </a:r>
            <a:r>
              <a:rPr lang="ru-RU" sz="1600" dirty="0" err="1">
                <a:latin typeface="Century Gothic" pitchFamily="34" charset="0"/>
                <a:cs typeface="Arial" pitchFamily="34" charset="0"/>
              </a:rPr>
              <a:t>Кэтрин</a:t>
            </a:r>
            <a:r>
              <a:rPr lang="ru-RU" sz="1600" dirty="0">
                <a:latin typeface="Century Gothic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Century Gothic" pitchFamily="34" charset="0"/>
                <a:cs typeface="Arial" pitchFamily="34" charset="0"/>
              </a:rPr>
              <a:t>Тиммеш</a:t>
            </a:r>
            <a:r>
              <a:rPr lang="ru-RU" sz="1600" dirty="0">
                <a:latin typeface="Century Gothic" pitchFamily="34" charset="0"/>
                <a:cs typeface="Arial" pitchFamily="34" charset="0"/>
              </a:rPr>
              <a:t> ; иллюстрации Мелиссы Свит ; [перевод с английского Ирины Ющенко]. - Москва : Манн, Иванов и Фербер, 2016. - 80 с. : </a:t>
            </a:r>
            <a:r>
              <a:rPr lang="ru-RU" sz="1600" dirty="0" err="1">
                <a:latin typeface="Century Gothic" pitchFamily="34" charset="0"/>
                <a:cs typeface="Arial" pitchFamily="34" charset="0"/>
              </a:rPr>
              <a:t>цв</a:t>
            </a:r>
            <a:r>
              <a:rPr lang="ru-RU" sz="1600" dirty="0">
                <a:latin typeface="Century Gothic" pitchFamily="34" charset="0"/>
                <a:cs typeface="Arial" pitchFamily="34" charset="0"/>
              </a:rPr>
              <a:t>. ил. – Текст: непосредственный. </a:t>
            </a:r>
            <a:r>
              <a:rPr lang="ru-RU" sz="1600" b="1" dirty="0">
                <a:latin typeface="Century Gothic" pitchFamily="34" charset="0"/>
                <a:cs typeface="Arial" pitchFamily="34" charset="0"/>
              </a:rPr>
              <a:t>12+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C1C93EF2-4785-427F-84A5-F1666490E9C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1469</TotalTime>
  <Words>3331</Words>
  <Application>Microsoft Office PowerPoint</Application>
  <PresentationFormat>Широкоэкранный</PresentationFormat>
  <Paragraphs>187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9" baseType="lpstr">
      <vt:lpstr>Arial</vt:lpstr>
      <vt:lpstr>Book Antiqua</vt:lpstr>
      <vt:lpstr>Calibri</vt:lpstr>
      <vt:lpstr>Century Gothic</vt:lpstr>
      <vt:lpstr>Segoe UI</vt:lpstr>
      <vt:lpstr>Times New Roman</vt:lpstr>
      <vt:lpstr>Tw Cen MT</vt:lpstr>
      <vt:lpstr>Tw Cen MT Condensed</vt:lpstr>
      <vt:lpstr>Wingdings 3</vt:lpstr>
      <vt:lpstr>Интеграл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Осип Мандельштам «Кухня»</vt:lpstr>
      <vt:lpstr>Ольга Лукас «Путешествие на край кухни»</vt:lpstr>
      <vt:lpstr>Кристина Стрельникова «Мой сосед по холодильнику»</vt:lpstr>
      <vt:lpstr>Зульфия Абишова «Приключения кастрюльки Пэнни»</vt:lpstr>
      <vt:lpstr>Анжелика Бивол «Знакомьтесь, домовой Кастрюлькин!»</vt:lpstr>
      <vt:lpstr>Марьям Аверина «Жили-были прищепки»</vt:lpstr>
      <vt:lpstr>Кира Поздняева «Про чай»</vt:lpstr>
      <vt:lpstr>Презентация PowerPoint</vt:lpstr>
      <vt:lpstr>Ксения Горбунова «Однажды в шкафу»</vt:lpstr>
      <vt:lpstr>Юлия Симбирская «Истории с помпоном»</vt:lpstr>
      <vt:lpstr>Ирина Рябцева «Самое любимое платье»</vt:lpstr>
      <vt:lpstr>Майя Бессонова «Маленькое голубое платье»</vt:lpstr>
      <vt:lpstr>Елена Велена «Сказка о перчатках»</vt:lpstr>
      <vt:lpstr>Мартина Оборн «Дело в шляпе»</vt:lpstr>
      <vt:lpstr>Надежда Форостян «Что творится в обувнице?»</vt:lpstr>
      <vt:lpstr>Валентина Мазелли «Башмак»</vt:lpstr>
      <vt:lpstr>Елена Усачёва «Про обувь»</vt:lpstr>
      <vt:lpstr>Встретимся в августе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59</cp:revision>
  <dcterms:created xsi:type="dcterms:W3CDTF">2026-07-07T03:28:39Z</dcterms:created>
  <dcterms:modified xsi:type="dcterms:W3CDTF">2026-08-01T10:15:47Z</dcterms:modified>
</cp:coreProperties>
</file>